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61" r:id="rId6"/>
    <p:sldId id="258" r:id="rId7"/>
    <p:sldId id="264" r:id="rId8"/>
    <p:sldId id="262" r:id="rId9"/>
    <p:sldId id="266" r:id="rId10"/>
    <p:sldId id="263" r:id="rId11"/>
    <p:sldId id="265" r:id="rId12"/>
    <p:sldId id="267" r:id="rId13"/>
    <p:sldId id="268" r:id="rId14"/>
    <p:sldId id="269" r:id="rId15"/>
    <p:sldId id="270" r:id="rId16"/>
    <p:sldId id="271" r:id="rId17"/>
    <p:sldId id="273" r:id="rId18"/>
    <p:sldId id="272" r:id="rId19"/>
    <p:sldId id="274" r:id="rId20"/>
    <p:sldId id="275" r:id="rId21"/>
    <p:sldId id="276" r:id="rId22"/>
    <p:sldId id="309" r:id="rId23"/>
    <p:sldId id="277" r:id="rId24"/>
    <p:sldId id="278" r:id="rId25"/>
    <p:sldId id="279" r:id="rId26"/>
    <p:sldId id="284" r:id="rId27"/>
    <p:sldId id="281" r:id="rId28"/>
    <p:sldId id="280" r:id="rId29"/>
    <p:sldId id="310" r:id="rId30"/>
    <p:sldId id="282" r:id="rId31"/>
    <p:sldId id="283" r:id="rId32"/>
    <p:sldId id="285" r:id="rId33"/>
    <p:sldId id="286" r:id="rId34"/>
    <p:sldId id="288" r:id="rId35"/>
    <p:sldId id="287" r:id="rId36"/>
    <p:sldId id="289" r:id="rId37"/>
    <p:sldId id="290" r:id="rId38"/>
    <p:sldId id="291" r:id="rId39"/>
    <p:sldId id="297" r:id="rId40"/>
    <p:sldId id="292" r:id="rId41"/>
    <p:sldId id="293" r:id="rId42"/>
    <p:sldId id="294" r:id="rId43"/>
    <p:sldId id="295" r:id="rId44"/>
    <p:sldId id="296" r:id="rId45"/>
    <p:sldId id="298" r:id="rId46"/>
    <p:sldId id="299" r:id="rId47"/>
    <p:sldId id="300" r:id="rId48"/>
    <p:sldId id="301" r:id="rId49"/>
    <p:sldId id="302" r:id="rId50"/>
    <p:sldId id="305" r:id="rId51"/>
    <p:sldId id="303" r:id="rId52"/>
    <p:sldId id="304" r:id="rId53"/>
    <p:sldId id="306" r:id="rId54"/>
    <p:sldId id="307" r:id="rId55"/>
    <p:sldId id="308" r:id="rId56"/>
    <p:sldId id="312" r:id="rId57"/>
    <p:sldId id="313" r:id="rId58"/>
    <p:sldId id="311" r:id="rId5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07" autoAdjust="0"/>
  </p:normalViewPr>
  <p:slideViewPr>
    <p:cSldViewPr>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2342CEA3-3058-4D43-AE35-B3DA76CB4003}" type="datetimeFigureOut">
              <a:rPr lang="el-GR" smtClean="0"/>
              <a:pPr/>
              <a:t>07/06/2016</a:t>
            </a:fld>
            <a:endParaRPr lang="el-GR"/>
          </a:p>
        </p:txBody>
      </p:sp>
      <p:sp>
        <p:nvSpPr>
          <p:cNvPr id="16" name="15 - Θέση αριθμού διαφάνειας"/>
          <p:cNvSpPr>
            <a:spLocks noGrp="1"/>
          </p:cNvSpPr>
          <p:nvPr>
            <p:ph type="sldNum" sz="quarter" idx="11"/>
          </p:nvPr>
        </p:nvSpPr>
        <p:spPr/>
        <p:txBody>
          <a:bodyPr/>
          <a:lstStyle/>
          <a:p>
            <a:fld id="{D3F1D1C4-C2D9-4231-9FB2-B2D9D97AA41D}" type="slidenum">
              <a:rPr lang="el-GR" smtClean="0"/>
              <a:pPr/>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07/06/2016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07/06/2016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2342CEA3-3058-4D43-AE35-B3DA76CB4003}" type="datetimeFigureOut">
              <a:rPr lang="el-GR" smtClean="0"/>
              <a:pPr/>
              <a:t>07/06/2016</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D3F1D1C4-C2D9-4231-9FB2-B2D9D97AA41D}" type="slidenum">
              <a:rPr lang="el-GR" smtClean="0"/>
              <a:pPr/>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2342CEA3-3058-4D43-AE35-B3DA76CB4003}" type="datetimeFigureOut">
              <a:rPr lang="el-GR" smtClean="0"/>
              <a:pPr/>
              <a:t>07/06/2016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2342CEA3-3058-4D43-AE35-B3DA76CB4003}" type="datetimeFigureOut">
              <a:rPr lang="el-GR" smtClean="0"/>
              <a:pPr/>
              <a:t>07/06/2016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07/06/2016</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342CEA3-3058-4D43-AE35-B3DA76CB4003}" type="datetimeFigureOut">
              <a:rPr lang="el-GR" smtClean="0"/>
              <a:pPr/>
              <a:t>07/06/2016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07/06/2016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2342CEA3-3058-4D43-AE35-B3DA76CB4003}" type="datetimeFigureOut">
              <a:rPr lang="el-GR" smtClean="0"/>
              <a:pPr/>
              <a:t>07/06/2016</a:t>
            </a:fld>
            <a:endParaRPr lang="el-GR"/>
          </a:p>
        </p:txBody>
      </p:sp>
      <p:sp>
        <p:nvSpPr>
          <p:cNvPr id="9" name="8 - Θέση αριθμού διαφάνειας"/>
          <p:cNvSpPr>
            <a:spLocks noGrp="1"/>
          </p:cNvSpPr>
          <p:nvPr>
            <p:ph type="sldNum" sz="quarter" idx="15"/>
          </p:nvPr>
        </p:nvSpPr>
        <p:spPr/>
        <p:txBody>
          <a:bodyPr/>
          <a:lstStyle/>
          <a:p>
            <a:fld id="{D3F1D1C4-C2D9-4231-9FB2-B2D9D97AA41D}" type="slidenum">
              <a:rPr lang="el-GR" smtClean="0"/>
              <a:pPr/>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2342CEA3-3058-4D43-AE35-B3DA76CB4003}" type="datetimeFigureOut">
              <a:rPr lang="el-GR" smtClean="0"/>
              <a:pPr/>
              <a:t>07/06/2016</a:t>
            </a:fld>
            <a:endParaRPr lang="el-GR"/>
          </a:p>
        </p:txBody>
      </p:sp>
      <p:sp>
        <p:nvSpPr>
          <p:cNvPr id="9" name="8 - Θέση αριθμού διαφάνειας"/>
          <p:cNvSpPr>
            <a:spLocks noGrp="1"/>
          </p:cNvSpPr>
          <p:nvPr>
            <p:ph type="sldNum" sz="quarter" idx="11"/>
          </p:nvPr>
        </p:nvSpPr>
        <p:spPr/>
        <p:txBody>
          <a:bodyPr/>
          <a:lstStyle/>
          <a:p>
            <a:fld id="{D3F1D1C4-C2D9-4231-9FB2-B2D9D97AA41D}" type="slidenum">
              <a:rPr lang="el-GR" smtClean="0"/>
              <a:pPr/>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342CEA3-3058-4D43-AE35-B3DA76CB4003}" type="datetimeFigureOut">
              <a:rPr lang="el-GR" smtClean="0"/>
              <a:pPr/>
              <a:t>07/06/2016</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3F1D1C4-C2D9-4231-9FB2-B2D9D97AA41D}" type="slidenum">
              <a:rPr lang="el-GR" smtClean="0"/>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audio" Target="file:///C:\Users\User\Music\&#928;&#945;&#961;&#945;&#948;&#959;&#963;&#953;&#945;&#954;&#940;%20&#964;&#961;&#945;&#947;&#959;&#973;&#948;&#953;&#945;\1.%20&#924;&#949;&#962;%20&#964;&#959;&#965;%20&#913;&#953;&#947;&#945;&#943;&#959;&#965;.mp3"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media.cretablog.gr/images/stories/718/2014/04/11/1397210946.jp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6.jpeg"/><Relationship Id="rId7" Type="http://schemas.openxmlformats.org/officeDocument/2006/relationships/image" Target="../media/image4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45.jpeg"/><Relationship Id="rId10" Type="http://schemas.openxmlformats.org/officeDocument/2006/relationships/image" Target="../media/image11.jpeg"/><Relationship Id="rId4" Type="http://schemas.openxmlformats.org/officeDocument/2006/relationships/image" Target="../media/image44.jpeg"/><Relationship Id="rId9" Type="http://schemas.openxmlformats.org/officeDocument/2006/relationships/image" Target="../media/image4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 Εικόνα" descr="images (2).jpg"/>
          <p:cNvPicPr/>
          <p:nvPr/>
        </p:nvPicPr>
        <p:blipFill>
          <a:blip r:embed="rId3" cstate="print"/>
          <a:stretch>
            <a:fillRect/>
          </a:stretch>
        </p:blipFill>
        <p:spPr>
          <a:xfrm>
            <a:off x="285720" y="3429000"/>
            <a:ext cx="3786214" cy="3143272"/>
          </a:xfrm>
          <a:prstGeom prst="rect">
            <a:avLst/>
          </a:prstGeom>
        </p:spPr>
      </p:pic>
      <p:sp>
        <p:nvSpPr>
          <p:cNvPr id="3" name="2 - Υπότιτλος"/>
          <p:cNvSpPr>
            <a:spLocks noGrp="1"/>
          </p:cNvSpPr>
          <p:nvPr>
            <p:ph type="subTitle" idx="1"/>
          </p:nvPr>
        </p:nvSpPr>
        <p:spPr>
          <a:xfrm>
            <a:off x="3786182" y="3786190"/>
            <a:ext cx="5119694" cy="1056614"/>
          </a:xfrm>
        </p:spPr>
        <p:txBody>
          <a:bodyPr/>
          <a:lstStyle/>
          <a:p>
            <a:r>
              <a:rPr lang="el-GR" sz="2000" b="1" dirty="0" smtClean="0">
                <a:solidFill>
                  <a:schemeClr val="bg1">
                    <a:lumMod val="95000"/>
                    <a:lumOff val="5000"/>
                  </a:schemeClr>
                </a:solidFill>
                <a:latin typeface="Georgia" pitchFamily="18" charset="0"/>
              </a:rPr>
              <a:t>ΠΟΛΙΤΙΣΤΙΚΟ ΠΡΟΓΡΑΜΜΑ</a:t>
            </a:r>
          </a:p>
          <a:p>
            <a:r>
              <a:rPr lang="el-GR" sz="2000" b="1" dirty="0" smtClean="0">
                <a:solidFill>
                  <a:schemeClr val="bg1">
                    <a:lumMod val="95000"/>
                    <a:lumOff val="5000"/>
                  </a:schemeClr>
                </a:solidFill>
                <a:latin typeface="Georgia" pitchFamily="18" charset="0"/>
              </a:rPr>
              <a:t>ΜΠΕΛΛΕΝΕΙΟ ΓΥΜΝΑΣΙΟ ΛΕΡΟΥ</a:t>
            </a:r>
          </a:p>
          <a:p>
            <a:r>
              <a:rPr lang="el-GR" sz="1800" b="1" dirty="0" smtClean="0">
                <a:solidFill>
                  <a:schemeClr val="bg1">
                    <a:lumMod val="95000"/>
                    <a:lumOff val="5000"/>
                  </a:schemeClr>
                </a:solidFill>
                <a:latin typeface="Georgia" pitchFamily="18" charset="0"/>
              </a:rPr>
              <a:t>ΣΧΟΛΙΚΟ ΕΤΟΣ: 2015-16</a:t>
            </a:r>
          </a:p>
          <a:p>
            <a:endParaRPr lang="el-GR" sz="1800" b="1" dirty="0" smtClean="0">
              <a:solidFill>
                <a:schemeClr val="bg1">
                  <a:lumMod val="95000"/>
                  <a:lumOff val="5000"/>
                </a:schemeClr>
              </a:solidFill>
              <a:latin typeface="Georgia" pitchFamily="18" charset="0"/>
            </a:endParaRPr>
          </a:p>
          <a:p>
            <a:r>
              <a:rPr lang="el-GR" sz="1800" b="1" dirty="0" smtClean="0">
                <a:solidFill>
                  <a:schemeClr val="bg1">
                    <a:lumMod val="95000"/>
                    <a:lumOff val="5000"/>
                  </a:schemeClr>
                </a:solidFill>
                <a:latin typeface="Georgia" pitchFamily="18" charset="0"/>
              </a:rPr>
              <a:t>   Συντ. Καθ.: ΔΙΑΜΑΝΤΑΡΑ   ΕΙΡΗΝΗ</a:t>
            </a:r>
          </a:p>
          <a:p>
            <a:r>
              <a:rPr lang="el-GR" sz="1800" b="1" dirty="0" smtClean="0">
                <a:solidFill>
                  <a:schemeClr val="bg1">
                    <a:lumMod val="95000"/>
                    <a:lumOff val="5000"/>
                  </a:schemeClr>
                </a:solidFill>
                <a:latin typeface="Georgia" pitchFamily="18" charset="0"/>
              </a:rPr>
              <a:t>                 ΜΥΛΩΝΑ ΛΕΒΑΝΤΑ</a:t>
            </a:r>
          </a:p>
          <a:p>
            <a:r>
              <a:rPr lang="el-GR" dirty="0" smtClean="0">
                <a:solidFill>
                  <a:schemeClr val="bg1">
                    <a:lumMod val="95000"/>
                    <a:lumOff val="5000"/>
                  </a:schemeClr>
                </a:solidFill>
              </a:rPr>
              <a:t>	 </a:t>
            </a:r>
            <a:endParaRPr lang="el-GR" dirty="0">
              <a:solidFill>
                <a:schemeClr val="bg1">
                  <a:lumMod val="95000"/>
                  <a:lumOff val="5000"/>
                </a:schemeClr>
              </a:solidFill>
            </a:endParaRPr>
          </a:p>
        </p:txBody>
      </p:sp>
      <p:sp>
        <p:nvSpPr>
          <p:cNvPr id="2" name="1 - Τίτλος"/>
          <p:cNvSpPr>
            <a:spLocks noGrp="1"/>
          </p:cNvSpPr>
          <p:nvPr>
            <p:ph type="ctrTitle"/>
          </p:nvPr>
        </p:nvSpPr>
        <p:spPr>
          <a:xfrm>
            <a:off x="428596" y="1071546"/>
            <a:ext cx="8262966" cy="2271948"/>
          </a:xfrm>
        </p:spPr>
        <p:txBody>
          <a:bodyPr/>
          <a:lstStyle/>
          <a:p>
            <a:r>
              <a:rPr lang="el-GR" sz="3600" b="1" dirty="0" smtClean="0">
                <a:solidFill>
                  <a:schemeClr val="bg2">
                    <a:lumMod val="75000"/>
                  </a:schemeClr>
                </a:solidFill>
                <a:latin typeface="Georgia" pitchFamily="18" charset="0"/>
              </a:rPr>
              <a:t>ΗΘΗ ΚΑΙ ΕΘΙΜΑ ΤΟΥ ΤΟΠΟΥ ΜΑΣ ΚΑΙ ΠΩΣ ΑΥΤΑ ΕΠΗΡΕΑΖΟΥΝ ΤΗΝ ΠΟΛΙΤΙΣΤΙΚΗ ΜΑΣ ΣΥΝΕΙΔΗΣΗ</a:t>
            </a:r>
            <a:endParaRPr lang="el-GR" sz="3600" b="1" dirty="0">
              <a:solidFill>
                <a:schemeClr val="bg2">
                  <a:lumMod val="75000"/>
                </a:schemeClr>
              </a:solidFill>
              <a:latin typeface="Georgia" pitchFamily="18" charset="0"/>
            </a:endParaRPr>
          </a:p>
        </p:txBody>
      </p:sp>
      <p:pic>
        <p:nvPicPr>
          <p:cNvPr id="6" name="1. Μες του Αιγαίου.mp3">
            <a:hlinkClick r:id="" action="ppaction://media"/>
          </p:cNvPr>
          <p:cNvPicPr>
            <a:picLocks noRot="1" noChangeAspect="1"/>
          </p:cNvPicPr>
          <p:nvPr>
            <a:audioFile r:link="rId1"/>
          </p:nvPr>
        </p:nvPicPr>
        <p:blipFill>
          <a:blip r:embed="rId4" cstate="print"/>
          <a:stretch>
            <a:fillRect/>
          </a:stretch>
        </p:blipFill>
        <p:spPr>
          <a:xfrm>
            <a:off x="7956376" y="6093296"/>
            <a:ext cx="304800" cy="304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par>
                          <p:cTn id="43" fill="hold">
                            <p:stCondLst>
                              <p:cond delay="500"/>
                            </p:stCondLst>
                            <p:childTnLst>
                              <p:par>
                                <p:cTn id="44" presetID="1" presetClass="mediacall" presetSubtype="0" fill="hold" nodeType="afterEffect">
                                  <p:stCondLst>
                                    <p:cond delay="0"/>
                                  </p:stCondLst>
                                  <p:childTnLst>
                                    <p:cmd type="call" cmd="playFrom(0.0)">
                                      <p:cBhvr>
                                        <p:cTn id="45"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46"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5"/>
          <p:cNvPicPr>
            <a:picLocks noGrp="1"/>
          </p:cNvPicPr>
          <p:nvPr>
            <p:ph idx="1"/>
          </p:nvPr>
        </p:nvPicPr>
        <p:blipFill>
          <a:blip r:embed="rId2" cstate="print"/>
          <a:srcRect/>
          <a:stretch>
            <a:fillRect/>
          </a:stretch>
        </p:blipFill>
        <p:spPr bwMode="auto">
          <a:xfrm>
            <a:off x="6012000" y="3429000"/>
            <a:ext cx="2952000" cy="3204000"/>
          </a:xfrm>
          <a:prstGeom prst="rect">
            <a:avLst/>
          </a:prstGeom>
          <a:noFill/>
          <a:ln w="9525">
            <a:noFill/>
            <a:miter lim="800000"/>
            <a:headEnd/>
            <a:tailEnd/>
          </a:ln>
        </p:spPr>
      </p:pic>
      <p:sp>
        <p:nvSpPr>
          <p:cNvPr id="3" name="2 - Τίτλος"/>
          <p:cNvSpPr>
            <a:spLocks noGrp="1"/>
          </p:cNvSpPr>
          <p:nvPr>
            <p:ph type="title"/>
          </p:nvPr>
        </p:nvSpPr>
        <p:spPr>
          <a:xfrm>
            <a:off x="928662" y="0"/>
            <a:ext cx="7901014" cy="1714488"/>
          </a:xfrm>
        </p:spPr>
        <p:txBody>
          <a:bodyPr>
            <a:normAutofit/>
          </a:bodyPr>
          <a:lstStyle/>
          <a:p>
            <a:pPr algn="ctr"/>
            <a:r>
              <a:rPr lang="el-GR" sz="4900" b="1" dirty="0" smtClean="0">
                <a:solidFill>
                  <a:schemeClr val="accent1">
                    <a:lumMod val="50000"/>
                  </a:schemeClr>
                </a:solidFill>
                <a:latin typeface="Georgia" pitchFamily="18" charset="0"/>
              </a:rPr>
              <a:t>Σαρακοστή.</a:t>
            </a:r>
            <a:r>
              <a:rPr lang="el-GR" dirty="0" smtClean="0">
                <a:solidFill>
                  <a:schemeClr val="accent1">
                    <a:lumMod val="50000"/>
                  </a:schemeClr>
                </a:solidFill>
              </a:rPr>
              <a:t/>
            </a:r>
            <a:br>
              <a:rPr lang="el-GR" dirty="0" smtClean="0">
                <a:solidFill>
                  <a:schemeClr val="accent1">
                    <a:lumMod val="50000"/>
                  </a:schemeClr>
                </a:solidFill>
              </a:rPr>
            </a:br>
            <a:endParaRPr lang="el-GR" dirty="0">
              <a:solidFill>
                <a:schemeClr val="accent1">
                  <a:lumMod val="50000"/>
                </a:schemeClr>
              </a:solidFill>
            </a:endParaRPr>
          </a:p>
        </p:txBody>
      </p:sp>
      <p:sp>
        <p:nvSpPr>
          <p:cNvPr id="5" name="4 - Ορθογώνιο"/>
          <p:cNvSpPr/>
          <p:nvPr/>
        </p:nvSpPr>
        <p:spPr>
          <a:xfrm>
            <a:off x="1000100" y="1071546"/>
            <a:ext cx="6929486" cy="2677656"/>
          </a:xfrm>
          <a:prstGeom prst="rect">
            <a:avLst/>
          </a:prstGeom>
        </p:spPr>
        <p:txBody>
          <a:bodyPr wrap="square">
            <a:spAutoFit/>
          </a:bodyPr>
          <a:lstStyle/>
          <a:p>
            <a:pPr algn="just"/>
            <a:r>
              <a:rPr lang="el-GR" sz="2400" b="1" dirty="0" smtClean="0">
                <a:latin typeface="Georgia" pitchFamily="18" charset="0"/>
              </a:rPr>
              <a:t>Με στόμα ανύπαρκτο -λόγω της νηστείας- με τα χέρια σταυρωμένα -λόγω της προσευχής- και με ποδαράκια επτά -να συμβολίζουν τις επτά βδομάδες απ' τις Απόκριες μέχρι την Ανάσταση - η κυρά Σαρακοστή αποτελεί τη "βασίλισσα" του νηστίσιμου Σαραντάμερου.</a:t>
            </a:r>
            <a:endParaRPr lang="el-GR" sz="2400" b="1" dirty="0">
              <a:latin typeface="Georg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524000"/>
            <a:ext cx="8229600" cy="4976834"/>
          </a:xfrm>
        </p:spPr>
        <p:txBody>
          <a:bodyPr/>
          <a:lstStyle/>
          <a:p>
            <a:pPr algn="just"/>
            <a:r>
              <a:rPr lang="el-GR" sz="2800" b="1" dirty="0" smtClean="0">
                <a:latin typeface="Georgia" pitchFamily="18" charset="0"/>
              </a:rPr>
              <a:t>Το Σάββατο της πρώτης εβδομάδας της Σαρακοστής είναι το τρίτο κατά σειρά Ψυχοσάββατο, του «κακοθάνατου».</a:t>
            </a:r>
          </a:p>
          <a:p>
            <a:pPr algn="just"/>
            <a:r>
              <a:rPr lang="el-GR" sz="2800" b="1" dirty="0" smtClean="0">
                <a:latin typeface="Georgia" pitchFamily="18" charset="0"/>
              </a:rPr>
              <a:t>Την ημέρα αυτή κάνουν κόλλυβα εκείνες οι νοικοκυρές, που κάποιο μέλος της οικογένειάς τους πέθανε με βίαιο θάνατο (πνιγμό ή άλλο ατύχημα).</a:t>
            </a:r>
          </a:p>
          <a:p>
            <a:pPr algn="just"/>
            <a:r>
              <a:rPr lang="el-GR" sz="2800" b="1" dirty="0" smtClean="0">
                <a:latin typeface="Georgia" pitchFamily="18" charset="0"/>
              </a:rPr>
              <a:t>Τα κόλλυβα αυτά, αφού λειτουργηθούν στην εκκλησία, μοιράζονται στον κόσμο για να «συγχωρεθούν οι πεθαμένοι».</a:t>
            </a:r>
          </a:p>
          <a:p>
            <a:pPr algn="just"/>
            <a:endParaRPr lang="el-GR" b="1" dirty="0" smtClean="0">
              <a:latin typeface="Georgia" pitchFamily="18" charset="0"/>
            </a:endParaRPr>
          </a:p>
          <a:p>
            <a:pPr algn="just"/>
            <a:endParaRPr lang="el-GR" b="1" dirty="0">
              <a:latin typeface="Georgia" pitchFamily="18" charset="0"/>
            </a:endParaRPr>
          </a:p>
        </p:txBody>
      </p:sp>
      <p:sp>
        <p:nvSpPr>
          <p:cNvPr id="3" name="2 - Τίτλος"/>
          <p:cNvSpPr>
            <a:spLocks noGrp="1"/>
          </p:cNvSpPr>
          <p:nvPr>
            <p:ph type="title"/>
          </p:nvPr>
        </p:nvSpPr>
        <p:spPr>
          <a:xfrm>
            <a:off x="785786" y="152400"/>
            <a:ext cx="7901014" cy="1776402"/>
          </a:xfrm>
        </p:spPr>
        <p:txBody>
          <a:bodyPr>
            <a:normAutofit fontScale="90000"/>
          </a:bodyPr>
          <a:lstStyle/>
          <a:p>
            <a:pPr algn="just"/>
            <a:r>
              <a:rPr lang="el-GR" sz="4000" b="1" dirty="0" smtClean="0">
                <a:solidFill>
                  <a:schemeClr val="accent1">
                    <a:lumMod val="50000"/>
                  </a:schemeClr>
                </a:solidFill>
                <a:latin typeface="Georgia" pitchFamily="18" charset="0"/>
              </a:rPr>
              <a:t>ΤΟ ΚΟΛΥΒΟ ΤΩΝ ΑΓΙΩΝ ΘΕΟΔΩΡΩΝ </a:t>
            </a:r>
            <a:r>
              <a:rPr lang="el-GR" dirty="0" smtClean="0"/>
              <a:t/>
            </a:r>
            <a:br>
              <a:rPr lang="el-GR" dirty="0" smtClean="0"/>
            </a:br>
            <a:endParaRPr lang="el-GR"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pPr algn="just"/>
            <a:r>
              <a:rPr lang="el-GR" b="1" dirty="0" smtClean="0">
                <a:latin typeface="Georgia" pitchFamily="18" charset="0"/>
              </a:rPr>
              <a:t>Από τις παραμονές της Κυριακής της Σταυροπροσκύνησης μερικά παιδιά σκορπούν στα σπίτια της ενορίας και ζητούν από τις νοικοκυρές να τους κόψουν βιολέτες και λίγα κλαδάκια δεντρολίβανο, «για το Σταυρό».</a:t>
            </a:r>
          </a:p>
          <a:p>
            <a:pPr algn="just"/>
            <a:r>
              <a:rPr lang="el-GR" b="1" dirty="0" smtClean="0">
                <a:latin typeface="Georgia" pitchFamily="18" charset="0"/>
              </a:rPr>
              <a:t>Οι πιστοί, προσκυνώντας το Σταυρό, φροντίζουν να πάρουν λίγα «μύρα», για το σπίτι τους. Αυτά θα τα τοποθετήσουν στο εικονοστάσι τους</a:t>
            </a:r>
            <a:r>
              <a:rPr lang="el-GR" dirty="0" smtClean="0"/>
              <a:t> </a:t>
            </a:r>
            <a:r>
              <a:rPr lang="el-GR" b="1" dirty="0" smtClean="0">
                <a:latin typeface="Georgia" pitchFamily="18" charset="0"/>
              </a:rPr>
              <a:t>κι αν κάποιο μέλος της οικογένειας αρρωστήσει, η νοικοκυρά θα τα κάψει στο θυμιατό και μ' αυτά θα θυμιάσει τον άρρωστο.</a:t>
            </a:r>
          </a:p>
          <a:p>
            <a:pPr algn="just"/>
            <a:endParaRPr lang="el-GR" b="1" dirty="0">
              <a:latin typeface="Georgia" pitchFamily="18" charset="0"/>
            </a:endParaRPr>
          </a:p>
        </p:txBody>
      </p:sp>
      <p:sp>
        <p:nvSpPr>
          <p:cNvPr id="3" name="2 - Τίτλος"/>
          <p:cNvSpPr>
            <a:spLocks noGrp="1"/>
          </p:cNvSpPr>
          <p:nvPr>
            <p:ph type="title"/>
          </p:nvPr>
        </p:nvSpPr>
        <p:spPr>
          <a:xfrm>
            <a:off x="857224" y="714356"/>
            <a:ext cx="8015286" cy="1285884"/>
          </a:xfrm>
        </p:spPr>
        <p:txBody>
          <a:bodyPr>
            <a:noAutofit/>
          </a:bodyPr>
          <a:lstStyle/>
          <a:p>
            <a:pPr algn="ctr"/>
            <a:r>
              <a:rPr lang="el-GR" sz="3600" b="1" dirty="0" smtClean="0"/>
              <a:t> </a:t>
            </a:r>
            <a:r>
              <a:rPr lang="el-GR" sz="3600" dirty="0" smtClean="0"/>
              <a:t/>
            </a:r>
            <a:br>
              <a:rPr lang="el-GR" sz="3600" dirty="0" smtClean="0"/>
            </a:br>
            <a:r>
              <a:rPr lang="el-GR" sz="4000" b="1" dirty="0" smtClean="0">
                <a:solidFill>
                  <a:schemeClr val="accent1">
                    <a:lumMod val="50000"/>
                  </a:schemeClr>
                </a:solidFill>
                <a:latin typeface="Georgia" pitchFamily="18" charset="0"/>
              </a:rPr>
              <a:t>ΤΑ ΜΥΡΑ ΤΗΣ ΣΤΑΥΡΟΠΡΟΣΚΥΝΗΣΕΩΣ</a:t>
            </a:r>
            <a:r>
              <a:rPr lang="el-GR" sz="4000" b="1" dirty="0" smtClean="0">
                <a:solidFill>
                  <a:schemeClr val="bg2"/>
                </a:solidFill>
                <a:latin typeface="Georgia" pitchFamily="18" charset="0"/>
              </a:rPr>
              <a:t> </a:t>
            </a:r>
            <a:r>
              <a:rPr lang="el-GR" sz="3600" dirty="0" smtClean="0"/>
              <a:t/>
            </a:r>
            <a:br>
              <a:rPr lang="el-GR" sz="3600" dirty="0" smtClean="0"/>
            </a:br>
            <a:endParaRPr lang="el-GR" sz="36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4294967295"/>
          </p:nvPr>
        </p:nvSpPr>
        <p:spPr>
          <a:xfrm>
            <a:off x="357159" y="1571612"/>
            <a:ext cx="8429684" cy="4857762"/>
          </a:xfrm>
        </p:spPr>
        <p:txBody>
          <a:bodyPr>
            <a:normAutofit fontScale="92500" lnSpcReduction="10000"/>
          </a:bodyPr>
          <a:lstStyle/>
          <a:p>
            <a:pPr algn="just">
              <a:buNone/>
            </a:pPr>
            <a:r>
              <a:rPr lang="el-GR" sz="3900" b="1" dirty="0" smtClean="0">
                <a:solidFill>
                  <a:schemeClr val="accent1">
                    <a:lumMod val="50000"/>
                  </a:schemeClr>
                </a:solidFill>
                <a:latin typeface="Georgia" pitchFamily="18" charset="0"/>
              </a:rPr>
              <a:t>Της Παναγιάς τα κλήματα.</a:t>
            </a:r>
            <a:r>
              <a:rPr lang="el-GR" b="1" dirty="0" smtClean="0">
                <a:solidFill>
                  <a:schemeClr val="accent1">
                    <a:lumMod val="50000"/>
                  </a:schemeClr>
                </a:solidFill>
                <a:latin typeface="Georgia" pitchFamily="18" charset="0"/>
              </a:rPr>
              <a:t/>
            </a:r>
            <a:br>
              <a:rPr lang="el-GR" b="1" dirty="0" smtClean="0">
                <a:solidFill>
                  <a:schemeClr val="accent1">
                    <a:lumMod val="50000"/>
                  </a:schemeClr>
                </a:solidFill>
                <a:latin typeface="Georgia" pitchFamily="18" charset="0"/>
              </a:rPr>
            </a:br>
            <a:endParaRPr lang="el-GR" b="1" dirty="0" smtClean="0">
              <a:solidFill>
                <a:schemeClr val="accent1">
                  <a:lumMod val="50000"/>
                </a:schemeClr>
              </a:solidFill>
              <a:latin typeface="Georgia" pitchFamily="18" charset="0"/>
            </a:endParaRPr>
          </a:p>
          <a:p>
            <a:pPr algn="just"/>
            <a:r>
              <a:rPr lang="el-GR" b="1" dirty="0" smtClean="0">
                <a:latin typeface="Georgia" pitchFamily="18" charset="0"/>
              </a:rPr>
              <a:t>Μία από τις πιο όμορφες Λέρικες λαϊκές εκδηλώσεις, είναι ο τρόπος με τον οποίο εξασφαλίζουν οι Λεριοί τα καρβουνάκια για το θυμιατό της εκκλησίας.</a:t>
            </a:r>
            <a:r>
              <a:rPr lang="el-GR" i="1" dirty="0" smtClean="0">
                <a:latin typeface="Georgia" pitchFamily="18" charset="0"/>
              </a:rPr>
              <a:t> </a:t>
            </a:r>
          </a:p>
          <a:p>
            <a:pPr algn="just"/>
            <a:r>
              <a:rPr lang="el-GR" b="1" dirty="0" smtClean="0">
                <a:latin typeface="Georgia" pitchFamily="18" charset="0"/>
              </a:rPr>
              <a:t>Χρησιμοποιώντας οι πιστοί για μεταφορικά μέσα μουλάρια και γαϊδούρια, στολισμένα με σημαίες και με τις ποδιές που ξεκρεμούσαν από τις εικόνες, προχωρούν σε πομπή, ο ένας πίσω από τον άλλο. Συγχρόνως, τραγουδούν:</a:t>
            </a:r>
            <a:endParaRPr lang="el-GR" i="1" dirty="0" smtClean="0">
              <a:latin typeface="Georgia" pitchFamily="18" charset="0"/>
            </a:endParaRPr>
          </a:p>
          <a:p>
            <a:pPr algn="just">
              <a:buNone/>
            </a:pPr>
            <a:r>
              <a:rPr lang="el-GR" b="1" i="1" dirty="0" smtClean="0">
                <a:solidFill>
                  <a:schemeClr val="accent1">
                    <a:lumMod val="50000"/>
                  </a:schemeClr>
                </a:solidFill>
                <a:latin typeface="Georgia" pitchFamily="18" charset="0"/>
              </a:rPr>
              <a:t>   Της Παναγιάς τα κλήματα και του Χριστού τα ξύλα και της </a:t>
            </a:r>
            <a:r>
              <a:rPr lang="el-GR" b="1" i="1" dirty="0" err="1" smtClean="0">
                <a:solidFill>
                  <a:schemeClr val="accent1">
                    <a:lumMod val="50000"/>
                  </a:schemeClr>
                </a:solidFill>
                <a:latin typeface="Georgia" pitchFamily="18" charset="0"/>
              </a:rPr>
              <a:t>Αγιάς</a:t>
            </a:r>
            <a:r>
              <a:rPr lang="el-GR" b="1" i="1" dirty="0" smtClean="0">
                <a:solidFill>
                  <a:schemeClr val="accent1">
                    <a:lumMod val="50000"/>
                  </a:schemeClr>
                </a:solidFill>
                <a:latin typeface="Georgia" pitchFamily="18" charset="0"/>
              </a:rPr>
              <a:t> Παρασκευής τα κόκκινα καντήλια...</a:t>
            </a:r>
            <a:endParaRPr lang="el-GR" b="1" dirty="0" smtClean="0">
              <a:solidFill>
                <a:schemeClr val="accent1">
                  <a:lumMod val="50000"/>
                </a:schemeClr>
              </a:solidFill>
              <a:latin typeface="Georgia" pitchFamily="18" charset="0"/>
            </a:endParaRPr>
          </a:p>
          <a:p>
            <a:pPr algn="just"/>
            <a:endParaRPr lang="el-GR" b="1" dirty="0" smtClean="0">
              <a:latin typeface="Georgia" pitchFamily="18" charset="0"/>
            </a:endParaRPr>
          </a:p>
          <a:p>
            <a:pPr algn="just"/>
            <a:endParaRPr lang="el-GR" b="1" dirty="0" smtClean="0">
              <a:latin typeface="Georgia" pitchFamily="18" charset="0"/>
            </a:endParaRPr>
          </a:p>
          <a:p>
            <a:pPr algn="just"/>
            <a:endParaRPr lang="el-GR" b="1" dirty="0" smtClean="0">
              <a:latin typeface="Georgia" pitchFamily="18" charset="0"/>
            </a:endParaRPr>
          </a:p>
          <a:p>
            <a:pPr algn="just"/>
            <a:endParaRPr lang="el-GR" b="1" dirty="0">
              <a:latin typeface="Georgia" pitchFamily="18" charset="0"/>
            </a:endParaRPr>
          </a:p>
        </p:txBody>
      </p:sp>
      <p:sp>
        <p:nvSpPr>
          <p:cNvPr id="3" name="2 - Τίτλος"/>
          <p:cNvSpPr>
            <a:spLocks noGrp="1"/>
          </p:cNvSpPr>
          <p:nvPr>
            <p:ph type="title" idx="4294967295"/>
          </p:nvPr>
        </p:nvSpPr>
        <p:spPr>
          <a:xfrm>
            <a:off x="1457325" y="714375"/>
            <a:ext cx="7686675" cy="71438"/>
          </a:xfrm>
        </p:spPr>
        <p:txBody>
          <a:bodyPr>
            <a:normAutofit fontScale="90000"/>
          </a:bodyPr>
          <a:lstStyle/>
          <a:p>
            <a:pPr algn="r"/>
            <a:r>
              <a:rPr lang="el-GR" b="1" dirty="0" smtClean="0">
                <a:latin typeface="Georgia" pitchFamily="18" charset="0"/>
              </a:rPr>
              <a:t/>
            </a:r>
            <a:br>
              <a:rPr lang="el-GR" b="1" dirty="0" smtClean="0">
                <a:latin typeface="Georgia" pitchFamily="18" charset="0"/>
              </a:rPr>
            </a:br>
            <a:r>
              <a:rPr lang="el-GR" b="1" dirty="0" smtClean="0">
                <a:latin typeface="Georgia" pitchFamily="18" charset="0"/>
              </a:rPr>
              <a:t/>
            </a:r>
            <a:br>
              <a:rPr lang="el-GR" b="1" dirty="0" smtClean="0">
                <a:latin typeface="Georgia" pitchFamily="18" charset="0"/>
              </a:rPr>
            </a:br>
            <a:r>
              <a:rPr lang="el-GR" b="1" dirty="0" smtClean="0">
                <a:latin typeface="Georgia" pitchFamily="18" charset="0"/>
              </a:rPr>
              <a:t/>
            </a:r>
            <a:br>
              <a:rPr lang="el-GR" b="1" dirty="0" smtClean="0">
                <a:latin typeface="Georgia" pitchFamily="18" charset="0"/>
              </a:rPr>
            </a:br>
            <a:r>
              <a:rPr lang="el-GR" b="1" dirty="0" smtClean="0">
                <a:latin typeface="Georgia" pitchFamily="18" charset="0"/>
              </a:rPr>
              <a:t/>
            </a:r>
            <a:br>
              <a:rPr lang="el-GR" b="1" dirty="0" smtClean="0">
                <a:latin typeface="Georgia" pitchFamily="18" charset="0"/>
              </a:rPr>
            </a:br>
            <a:r>
              <a:rPr lang="el-GR" b="1" dirty="0" smtClean="0">
                <a:latin typeface="Georgia" pitchFamily="18" charset="0"/>
              </a:rPr>
              <a:t/>
            </a:r>
            <a:br>
              <a:rPr lang="el-GR" b="1" dirty="0" smtClean="0">
                <a:latin typeface="Georgia" pitchFamily="18" charset="0"/>
              </a:rPr>
            </a:br>
            <a:r>
              <a:rPr lang="el-GR" b="1" dirty="0" smtClean="0">
                <a:latin typeface="Georgia" pitchFamily="18" charset="0"/>
              </a:rPr>
              <a:t/>
            </a:r>
            <a:br>
              <a:rPr lang="el-GR" b="1" dirty="0" smtClean="0">
                <a:latin typeface="Georgia" pitchFamily="18" charset="0"/>
              </a:rPr>
            </a:br>
            <a:endParaRPr lang="el-GR" b="1" dirty="0">
              <a:latin typeface="Georgia" pitchFamily="18" charset="0"/>
            </a:endParaRPr>
          </a:p>
        </p:txBody>
      </p:sp>
      <p:pic>
        <p:nvPicPr>
          <p:cNvPr id="4" name="3 - Εικόνα" descr="C:\Users\ΛΕΒΑΝΤΑ\Desktop\απριλιος.png"/>
          <p:cNvPicPr/>
          <p:nvPr/>
        </p:nvPicPr>
        <p:blipFill>
          <a:blip r:embed="rId2" cstate="print"/>
          <a:srcRect/>
          <a:stretch>
            <a:fillRect/>
          </a:stretch>
        </p:blipFill>
        <p:spPr bwMode="auto">
          <a:xfrm>
            <a:off x="1785918" y="0"/>
            <a:ext cx="6572264" cy="146682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lgn="just">
              <a:buNone/>
            </a:pPr>
            <a:r>
              <a:rPr lang="el-GR" dirty="0" smtClean="0"/>
              <a:t>    </a:t>
            </a:r>
            <a:r>
              <a:rPr lang="el-GR" sz="3600" b="1" dirty="0" smtClean="0">
                <a:latin typeface="Georgia" pitchFamily="18" charset="0"/>
              </a:rPr>
              <a:t>Τελευταία δουλειά των ενοριτών μετά τη διαδικασία των κλημάτων είναι να κρεμάσουν τον Ιούδα που πρόδωσε τον Χριστό, ο οποίος καίγεται το βράδυ της Αναστάσεως με το «Χριστός Ανέστη».</a:t>
            </a:r>
          </a:p>
          <a:p>
            <a:endParaRPr lang="el-GR" dirty="0"/>
          </a:p>
        </p:txBody>
      </p:sp>
      <p:sp>
        <p:nvSpPr>
          <p:cNvPr id="3" name="2 - Τίτλος"/>
          <p:cNvSpPr>
            <a:spLocks noGrp="1"/>
          </p:cNvSpPr>
          <p:nvPr>
            <p:ph type="title"/>
          </p:nvPr>
        </p:nvSpPr>
        <p:spPr/>
        <p:txBody>
          <a:bodyPr/>
          <a:lstStyle/>
          <a:p>
            <a:pPr algn="ctr"/>
            <a:r>
              <a:rPr lang="el-GR" b="1" dirty="0" smtClean="0">
                <a:solidFill>
                  <a:schemeClr val="accent1">
                    <a:lumMod val="50000"/>
                  </a:schemeClr>
                </a:solidFill>
                <a:latin typeface="Georgia" pitchFamily="18" charset="0"/>
              </a:rPr>
              <a:t>Κρέμασμα του Ιούδα. </a:t>
            </a:r>
            <a:endParaRPr lang="el-GR" dirty="0">
              <a:solidFill>
                <a:schemeClr val="accent1">
                  <a:lumMod val="50000"/>
                </a:schemeClr>
              </a:solidFill>
              <a:latin typeface="Georg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endParaRPr lang="el-GR" b="1" dirty="0" smtClean="0">
              <a:latin typeface="Georgia" pitchFamily="18" charset="0"/>
            </a:endParaRPr>
          </a:p>
          <a:p>
            <a:pPr algn="just"/>
            <a:r>
              <a:rPr lang="el-GR" b="1" dirty="0" smtClean="0">
                <a:latin typeface="Georgia" pitchFamily="18" charset="0"/>
              </a:rPr>
              <a:t>Η μεγάλη εβδομάδα στη Λέρο αρχίζει από το Σάββατο του Λαζάρου με το χτύπημα της πρώτης καμπάνας του Όρθρου και της Θείας Λειτουργίας.</a:t>
            </a:r>
          </a:p>
          <a:p>
            <a:pPr algn="just"/>
            <a:r>
              <a:rPr lang="el-GR" b="1" dirty="0" smtClean="0">
                <a:latin typeface="Georgia" pitchFamily="18" charset="0"/>
              </a:rPr>
              <a:t>Μετά το τέλος της Θείας Λειτουργίας τα παιδιά παίρνουν ευχή από τον παπά και με την εικόνα του Λαζάρου γυρνάνε από σπίτι σε σπίτι ψάλλοντας τα κάλαντα του Λαζάρου.</a:t>
            </a:r>
          </a:p>
          <a:p>
            <a:pPr>
              <a:buNone/>
            </a:pPr>
            <a:r>
              <a:rPr lang="el-GR" b="1" dirty="0" smtClean="0"/>
              <a:t>    </a:t>
            </a:r>
            <a:r>
              <a:rPr lang="el-GR" b="1" dirty="0" smtClean="0">
                <a:solidFill>
                  <a:schemeClr val="bg2"/>
                </a:solidFill>
                <a:latin typeface="Georgia" pitchFamily="18" charset="0"/>
              </a:rPr>
              <a:t>«Λάζαρος θέλει αβγό … και παπούτσια να φορεί, να χορεύει την Λαμπρή»</a:t>
            </a:r>
            <a:endParaRPr lang="el-GR" dirty="0" smtClean="0">
              <a:solidFill>
                <a:schemeClr val="bg2"/>
              </a:solidFill>
              <a:latin typeface="Georgia" pitchFamily="18" charset="0"/>
            </a:endParaRPr>
          </a:p>
          <a:p>
            <a:endParaRPr lang="el-GR" b="1" dirty="0">
              <a:latin typeface="Georgia" pitchFamily="18" charset="0"/>
            </a:endParaRPr>
          </a:p>
        </p:txBody>
      </p:sp>
      <p:sp>
        <p:nvSpPr>
          <p:cNvPr id="3" name="2 - Τίτλος"/>
          <p:cNvSpPr>
            <a:spLocks noGrp="1"/>
          </p:cNvSpPr>
          <p:nvPr>
            <p:ph type="title"/>
          </p:nvPr>
        </p:nvSpPr>
        <p:spPr/>
        <p:txBody>
          <a:bodyPr/>
          <a:lstStyle/>
          <a:p>
            <a:pPr algn="ctr"/>
            <a:r>
              <a:rPr lang="el-GR" b="1" dirty="0" smtClean="0">
                <a:solidFill>
                  <a:schemeClr val="bg2"/>
                </a:solidFill>
                <a:latin typeface="Georgia" pitchFamily="18" charset="0"/>
              </a:rPr>
              <a:t>Σάββατο του Λαζάρου.</a:t>
            </a:r>
            <a:endParaRPr lang="el-GR" b="1" dirty="0">
              <a:solidFill>
                <a:schemeClr val="bg2"/>
              </a:solidFill>
              <a:latin typeface="Georg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pPr algn="just"/>
            <a:r>
              <a:rPr lang="el-GR" sz="3000" b="1" dirty="0" smtClean="0">
                <a:latin typeface="Georgia" pitchFamily="18" charset="0"/>
              </a:rPr>
              <a:t>Η Κυριακή των Βαΐων μας προετοιμάζει για την Μεγάλη Εβδομάδα.</a:t>
            </a:r>
          </a:p>
          <a:p>
            <a:pPr algn="just"/>
            <a:r>
              <a:rPr lang="el-GR" sz="3000" b="1" dirty="0" smtClean="0">
                <a:latin typeface="Georgia" pitchFamily="18" charset="0"/>
              </a:rPr>
              <a:t>Μετά τη Λειτουργία, οι πιστοί επιστρέφουν στα σπίτια τους και τοποθετούν τα βάγια στο εικονοστάσι ή τα κρεμούν πίσω από την πόρτα, σαν προστασία από κάθε κακό. </a:t>
            </a:r>
          </a:p>
          <a:p>
            <a:pPr algn="just"/>
            <a:r>
              <a:rPr lang="el-GR" sz="3000" b="1" dirty="0" smtClean="0">
                <a:latin typeface="Georgia" pitchFamily="18" charset="0"/>
              </a:rPr>
              <a:t>Η Κυριακή των Βαΐων είναι και η μέρα που τρώνε ψάρι. </a:t>
            </a:r>
          </a:p>
          <a:p>
            <a:pPr algn="just"/>
            <a:endParaRPr lang="el-GR" b="1" dirty="0" smtClean="0">
              <a:latin typeface="Georgia" pitchFamily="18" charset="0"/>
            </a:endParaRPr>
          </a:p>
          <a:p>
            <a:pPr algn="just">
              <a:buNone/>
            </a:pPr>
            <a:r>
              <a:rPr lang="el-GR" b="1" i="1" dirty="0" smtClean="0">
                <a:solidFill>
                  <a:schemeClr val="bg2"/>
                </a:solidFill>
                <a:latin typeface="Georgia" pitchFamily="18" charset="0"/>
              </a:rPr>
              <a:t>«</a:t>
            </a:r>
            <a:r>
              <a:rPr lang="el-GR" sz="3000" b="1" i="1" dirty="0" smtClean="0">
                <a:solidFill>
                  <a:schemeClr val="accent1">
                    <a:lumMod val="50000"/>
                  </a:schemeClr>
                </a:solidFill>
                <a:latin typeface="Georgia" pitchFamily="18" charset="0"/>
              </a:rPr>
              <a:t>Βάγια βάγια των βαγιών, τρώνε ψάρι και κολιό και την άλλη Κυριακή τρώνε το ψητό αρνί».</a:t>
            </a:r>
            <a:endParaRPr lang="el-GR" sz="3000" dirty="0" smtClean="0">
              <a:solidFill>
                <a:schemeClr val="accent1">
                  <a:lumMod val="50000"/>
                </a:schemeClr>
              </a:solidFill>
              <a:latin typeface="Georgia" pitchFamily="18" charset="0"/>
            </a:endParaRPr>
          </a:p>
          <a:p>
            <a:pPr algn="just">
              <a:buNone/>
            </a:pPr>
            <a:endParaRPr lang="el-GR" b="1" dirty="0" smtClean="0">
              <a:latin typeface="Georgia" pitchFamily="18" charset="0"/>
            </a:endParaRPr>
          </a:p>
        </p:txBody>
      </p:sp>
      <p:sp>
        <p:nvSpPr>
          <p:cNvPr id="3" name="2 - Τίτλος"/>
          <p:cNvSpPr>
            <a:spLocks noGrp="1"/>
          </p:cNvSpPr>
          <p:nvPr>
            <p:ph type="title"/>
          </p:nvPr>
        </p:nvSpPr>
        <p:spPr>
          <a:xfrm>
            <a:off x="1000100" y="214290"/>
            <a:ext cx="7901014" cy="1428760"/>
          </a:xfrm>
        </p:spPr>
        <p:txBody>
          <a:bodyPr>
            <a:noAutofit/>
          </a:bodyPr>
          <a:lstStyle/>
          <a:p>
            <a:pPr algn="ctr"/>
            <a:r>
              <a:rPr lang="el-GR" sz="4400" b="1" dirty="0" smtClean="0">
                <a:solidFill>
                  <a:schemeClr val="accent1">
                    <a:lumMod val="50000"/>
                  </a:schemeClr>
                </a:solidFill>
                <a:latin typeface="Georgia" pitchFamily="18" charset="0"/>
              </a:rPr>
              <a:t>Κυριακή των Βαΐων. </a:t>
            </a:r>
            <a:br>
              <a:rPr lang="el-GR" sz="4400" b="1" dirty="0" smtClean="0">
                <a:solidFill>
                  <a:schemeClr val="accent1">
                    <a:lumMod val="50000"/>
                  </a:schemeClr>
                </a:solidFill>
                <a:latin typeface="Georgia" pitchFamily="18" charset="0"/>
              </a:rPr>
            </a:br>
            <a:endParaRPr lang="el-GR" sz="4400" b="1" dirty="0">
              <a:solidFill>
                <a:schemeClr val="accent1">
                  <a:lumMod val="50000"/>
                </a:schemeClr>
              </a:solidFill>
              <a:latin typeface="Georg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500174"/>
            <a:ext cx="8501122" cy="4643470"/>
          </a:xfrm>
        </p:spPr>
        <p:txBody>
          <a:bodyPr>
            <a:normAutofit lnSpcReduction="10000"/>
          </a:bodyPr>
          <a:lstStyle/>
          <a:p>
            <a:r>
              <a:rPr lang="el-GR" sz="2800" b="1" dirty="0" smtClean="0">
                <a:solidFill>
                  <a:schemeClr val="bg2"/>
                </a:solidFill>
                <a:latin typeface="Georgia" pitchFamily="18" charset="0"/>
              </a:rPr>
              <a:t>Μεγάλη Δευτέρα.</a:t>
            </a:r>
            <a:endParaRPr lang="el-GR" sz="2800" dirty="0" smtClean="0">
              <a:solidFill>
                <a:schemeClr val="bg2"/>
              </a:solidFill>
              <a:latin typeface="Georgia" pitchFamily="18" charset="0"/>
            </a:endParaRPr>
          </a:p>
          <a:p>
            <a:pPr algn="just">
              <a:buNone/>
            </a:pPr>
            <a:r>
              <a:rPr lang="el-GR" sz="2800" b="1" dirty="0" smtClean="0">
                <a:latin typeface="Georgia" pitchFamily="18" charset="0"/>
              </a:rPr>
              <a:t>«Τον Νυμφώνα σου βλέπω </a:t>
            </a:r>
            <a:r>
              <a:rPr lang="el-GR" sz="2800" b="1" dirty="0" err="1" smtClean="0">
                <a:latin typeface="Georgia" pitchFamily="18" charset="0"/>
              </a:rPr>
              <a:t>σωτήρ</a:t>
            </a:r>
            <a:r>
              <a:rPr lang="el-GR" sz="2800" b="1" dirty="0" smtClean="0">
                <a:latin typeface="Georgia" pitchFamily="18" charset="0"/>
              </a:rPr>
              <a:t> μου </a:t>
            </a:r>
            <a:r>
              <a:rPr lang="el-GR" sz="2800" b="1" dirty="0" err="1" smtClean="0">
                <a:latin typeface="Georgia" pitchFamily="18" charset="0"/>
              </a:rPr>
              <a:t>κεκοσμημένον</a:t>
            </a:r>
            <a:r>
              <a:rPr lang="el-GR" sz="2800" b="1" dirty="0" smtClean="0">
                <a:latin typeface="Georgia" pitchFamily="18" charset="0"/>
              </a:rPr>
              <a:t>…»</a:t>
            </a:r>
          </a:p>
          <a:p>
            <a:pPr algn="just">
              <a:buNone/>
            </a:pPr>
            <a:r>
              <a:rPr lang="el-GR" sz="2800" b="1" dirty="0" smtClean="0">
                <a:latin typeface="Georgia" pitchFamily="18" charset="0"/>
              </a:rPr>
              <a:t>«Ιδού ο Νυμφίος έρχεται εν τω μέσω της Νυκτός».</a:t>
            </a:r>
          </a:p>
          <a:p>
            <a:r>
              <a:rPr lang="el-GR" sz="2800" b="1" dirty="0" smtClean="0">
                <a:solidFill>
                  <a:schemeClr val="bg2"/>
                </a:solidFill>
                <a:latin typeface="Georgia" pitchFamily="18" charset="0"/>
              </a:rPr>
              <a:t>Μεγάλη Τρίτη.</a:t>
            </a:r>
          </a:p>
          <a:p>
            <a:pPr algn="just">
              <a:buNone/>
            </a:pPr>
            <a:r>
              <a:rPr lang="el-GR" sz="2800" dirty="0" smtClean="0">
                <a:latin typeface="Georgia" pitchFamily="18" charset="0"/>
              </a:rPr>
              <a:t>   </a:t>
            </a:r>
            <a:r>
              <a:rPr lang="el-GR" sz="2800" b="1" dirty="0" smtClean="0">
                <a:latin typeface="Georgia" pitchFamily="18" charset="0"/>
              </a:rPr>
              <a:t>Στον εσπερινό ψάλετε το τροπάριο  της Κασσιανής.</a:t>
            </a:r>
          </a:p>
          <a:p>
            <a:pPr algn="just">
              <a:buNone/>
            </a:pPr>
            <a:r>
              <a:rPr lang="el-GR" sz="2800" b="1" dirty="0" smtClean="0">
                <a:latin typeface="Georgia" pitchFamily="18" charset="0"/>
              </a:rPr>
              <a:t>  «Κύριε, η εν πολλαίς αμαρτίαις περιπεσούσα γυνή».</a:t>
            </a:r>
          </a:p>
          <a:p>
            <a:endParaRPr lang="el-GR" dirty="0" smtClean="0">
              <a:latin typeface="Georgia" pitchFamily="18" charset="0"/>
            </a:endParaRPr>
          </a:p>
          <a:p>
            <a:pPr>
              <a:buNone/>
            </a:pPr>
            <a:endParaRPr lang="el-GR" b="1" dirty="0" smtClean="0">
              <a:latin typeface="Georgia" pitchFamily="18" charset="0"/>
            </a:endParaRPr>
          </a:p>
          <a:p>
            <a:pPr>
              <a:buNone/>
            </a:pPr>
            <a:endParaRPr lang="el-GR" dirty="0">
              <a:latin typeface="Georgia" pitchFamily="18" charset="0"/>
            </a:endParaRPr>
          </a:p>
        </p:txBody>
      </p:sp>
      <p:sp>
        <p:nvSpPr>
          <p:cNvPr id="3" name="2 - Τίτλος"/>
          <p:cNvSpPr>
            <a:spLocks noGrp="1"/>
          </p:cNvSpPr>
          <p:nvPr>
            <p:ph type="title"/>
          </p:nvPr>
        </p:nvSpPr>
        <p:spPr/>
        <p:txBody>
          <a:bodyPr/>
          <a:lstStyle/>
          <a:p>
            <a:pPr algn="ctr"/>
            <a:r>
              <a:rPr lang="el-GR" b="1" dirty="0" smtClean="0">
                <a:solidFill>
                  <a:schemeClr val="bg2"/>
                </a:solidFill>
                <a:latin typeface="Georgia" pitchFamily="18" charset="0"/>
              </a:rPr>
              <a:t>ΜΕΓΑΛΗ ΕΒΔΟΜΑΔΑ</a:t>
            </a:r>
            <a:endParaRPr lang="el-GR" b="1" dirty="0">
              <a:solidFill>
                <a:schemeClr val="bg2"/>
              </a:solidFill>
              <a:latin typeface="Georg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2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lgn="just"/>
            <a:r>
              <a:rPr lang="el-GR" b="1" dirty="0" smtClean="0">
                <a:latin typeface="Georgia" pitchFamily="18" charset="0"/>
              </a:rPr>
              <a:t>Αποτελεί ένα από τα νεκρικά έθιμα των </a:t>
            </a:r>
            <a:r>
              <a:rPr lang="el-GR" b="1" dirty="0" err="1" smtClean="0">
                <a:latin typeface="Georgia" pitchFamily="18" charset="0"/>
              </a:rPr>
              <a:t>Λεριών</a:t>
            </a:r>
            <a:r>
              <a:rPr lang="el-GR" b="1" dirty="0" smtClean="0">
                <a:latin typeface="Georgia" pitchFamily="18" charset="0"/>
              </a:rPr>
              <a:t>.</a:t>
            </a:r>
          </a:p>
          <a:p>
            <a:pPr algn="just"/>
            <a:r>
              <a:rPr lang="el-GR" b="1" dirty="0" smtClean="0">
                <a:latin typeface="Georgia" pitchFamily="18" charset="0"/>
              </a:rPr>
              <a:t>Τη Μεγάλη Εβδομάδα στολίζουν λαμπάδες στο ύψος κανονικού ανθρώπου, με λουλούδια και μωβ ή μαύρες κορδέλες, τις οποίες ανάβουν κατά την ώρα των ακολουθιών της Μεγάλης Εβδομάδας.</a:t>
            </a:r>
          </a:p>
          <a:p>
            <a:pPr algn="just"/>
            <a:r>
              <a:rPr lang="el-GR" b="1" dirty="0" smtClean="0">
                <a:latin typeface="Georgia" pitchFamily="18" charset="0"/>
              </a:rPr>
              <a:t>Τη Μεγάλη Παρασκευή, όταν γίνεται η περιφορά του Επιταφίου βγάζουν κι αυτές από το ναό</a:t>
            </a:r>
            <a:r>
              <a:rPr lang="el-GR" dirty="0" smtClean="0"/>
              <a:t>.</a:t>
            </a:r>
            <a:endParaRPr lang="el-GR" b="1" dirty="0">
              <a:latin typeface="Georgia" pitchFamily="18" charset="0"/>
            </a:endParaRPr>
          </a:p>
        </p:txBody>
      </p:sp>
      <p:sp>
        <p:nvSpPr>
          <p:cNvPr id="3" name="2 - Τίτλος"/>
          <p:cNvSpPr>
            <a:spLocks noGrp="1"/>
          </p:cNvSpPr>
          <p:nvPr>
            <p:ph type="title"/>
          </p:nvPr>
        </p:nvSpPr>
        <p:spPr/>
        <p:txBody>
          <a:bodyPr/>
          <a:lstStyle/>
          <a:p>
            <a:pPr algn="ctr"/>
            <a:r>
              <a:rPr lang="el-GR" b="1" dirty="0" smtClean="0">
                <a:solidFill>
                  <a:schemeClr val="accent1">
                    <a:lumMod val="50000"/>
                  </a:schemeClr>
                </a:solidFill>
                <a:latin typeface="Georgia" pitchFamily="18" charset="0"/>
              </a:rPr>
              <a:t>Οι λαμπάδες</a:t>
            </a:r>
            <a:endParaRPr lang="el-GR" dirty="0">
              <a:solidFill>
                <a:schemeClr val="accent1">
                  <a:lumMod val="50000"/>
                </a:schemeClr>
              </a:solidFill>
              <a:latin typeface="Georg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928670"/>
            <a:ext cx="8229600" cy="5715040"/>
          </a:xfrm>
        </p:spPr>
        <p:txBody>
          <a:bodyPr>
            <a:normAutofit fontScale="32500" lnSpcReduction="20000"/>
          </a:bodyPr>
          <a:lstStyle/>
          <a:p>
            <a:endParaRPr lang="el-GR" sz="3800" b="1" dirty="0" smtClean="0">
              <a:solidFill>
                <a:schemeClr val="bg2"/>
              </a:solidFill>
              <a:latin typeface="Georgia" pitchFamily="18" charset="0"/>
            </a:endParaRPr>
          </a:p>
          <a:p>
            <a:r>
              <a:rPr lang="el-GR" sz="4200" b="1" dirty="0" smtClean="0">
                <a:solidFill>
                  <a:schemeClr val="bg2"/>
                </a:solidFill>
                <a:latin typeface="Georgia" pitchFamily="18" charset="0"/>
              </a:rPr>
              <a:t>Μεγάλη Τετάρτη.</a:t>
            </a:r>
          </a:p>
          <a:p>
            <a:pPr>
              <a:lnSpc>
                <a:spcPct val="170000"/>
              </a:lnSpc>
              <a:buNone/>
            </a:pPr>
            <a:r>
              <a:rPr lang="el-GR" sz="4200" dirty="0" smtClean="0">
                <a:latin typeface="Georgia" pitchFamily="18" charset="0"/>
              </a:rPr>
              <a:t>   </a:t>
            </a:r>
            <a:r>
              <a:rPr lang="en-US" sz="4200" dirty="0" smtClean="0">
                <a:latin typeface="Georgia" pitchFamily="18" charset="0"/>
              </a:rPr>
              <a:t>  </a:t>
            </a:r>
            <a:r>
              <a:rPr lang="el-GR" sz="4200" dirty="0" smtClean="0">
                <a:latin typeface="Georgia" pitchFamily="18" charset="0"/>
              </a:rPr>
              <a:t>	</a:t>
            </a:r>
            <a:r>
              <a:rPr lang="el-GR" sz="4200" b="1" dirty="0" smtClean="0">
                <a:latin typeface="Georgia" pitchFamily="18" charset="0"/>
              </a:rPr>
              <a:t>Το απόγευμα της Μεγάλης Τετάρτης τελείται το μυστήριο του ιερού Ευχελαίου σε όλες τις ενορίες του νησιού.</a:t>
            </a:r>
          </a:p>
          <a:p>
            <a:pPr>
              <a:buNone/>
            </a:pPr>
            <a:endParaRPr lang="el-GR" sz="4200" b="1" dirty="0" smtClean="0">
              <a:latin typeface="Georgia" pitchFamily="18" charset="0"/>
            </a:endParaRPr>
          </a:p>
          <a:p>
            <a:pPr algn="just"/>
            <a:r>
              <a:rPr lang="el-GR" sz="4200" b="1" dirty="0" smtClean="0">
                <a:solidFill>
                  <a:schemeClr val="bg2"/>
                </a:solidFill>
                <a:latin typeface="Georgia" pitchFamily="18" charset="0"/>
              </a:rPr>
              <a:t>Μεγάλη Πέμπτη.</a:t>
            </a:r>
          </a:p>
          <a:p>
            <a:pPr algn="just">
              <a:lnSpc>
                <a:spcPct val="170000"/>
              </a:lnSpc>
              <a:buFont typeface="Wingdings" pitchFamily="2" charset="2"/>
              <a:buChar char="Ø"/>
            </a:pPr>
            <a:r>
              <a:rPr lang="el-GR" sz="4200" b="1" dirty="0" smtClean="0">
                <a:latin typeface="Georgia" pitchFamily="18" charset="0"/>
              </a:rPr>
              <a:t>Τοπικό έθιμο την Μεγάλη Πέμπτη, είναι να βγαίνουν τα παιδιά των ενοριών, στους αγρούς και στις παρυφές των καταπράσινων λόφων του νησιού με σημαίες και λάβαρα, τραγουδώντας το «</a:t>
            </a:r>
            <a:r>
              <a:rPr lang="el-GR" sz="4200" b="1" i="1" dirty="0" smtClean="0">
                <a:latin typeface="Georgia" pitchFamily="18" charset="0"/>
              </a:rPr>
              <a:t>Κύριε ελέησον</a:t>
            </a:r>
            <a:r>
              <a:rPr lang="el-GR" sz="4200" b="1" dirty="0" smtClean="0">
                <a:latin typeface="Georgia" pitchFamily="18" charset="0"/>
              </a:rPr>
              <a:t>», να μαζεύουν «</a:t>
            </a:r>
            <a:r>
              <a:rPr lang="el-GR" sz="4200" b="1" i="1" dirty="0" smtClean="0">
                <a:latin typeface="Georgia" pitchFamily="18" charset="0"/>
              </a:rPr>
              <a:t>λαμπρές</a:t>
            </a:r>
            <a:r>
              <a:rPr lang="el-GR" sz="4200" b="1" dirty="0" smtClean="0">
                <a:latin typeface="Georgia" pitchFamily="18" charset="0"/>
              </a:rPr>
              <a:t>» και να τις σκορπίζουν στους δρόμους, στις πλατείες του νησιού και έξω από τους Ναούς.</a:t>
            </a:r>
          </a:p>
          <a:p>
            <a:pPr algn="just">
              <a:buFont typeface="Wingdings" pitchFamily="2" charset="2"/>
              <a:buChar char="Ø"/>
            </a:pPr>
            <a:endParaRPr lang="el-GR" sz="4200" b="1" dirty="0" smtClean="0">
              <a:latin typeface="Georgia" pitchFamily="18" charset="0"/>
            </a:endParaRPr>
          </a:p>
          <a:p>
            <a:pPr algn="just">
              <a:lnSpc>
                <a:spcPct val="170000"/>
              </a:lnSpc>
              <a:buFont typeface="Wingdings" pitchFamily="2" charset="2"/>
              <a:buChar char="Ø"/>
            </a:pPr>
            <a:r>
              <a:rPr lang="el-GR" sz="4200" b="1" dirty="0" smtClean="0">
                <a:latin typeface="Georgia" pitchFamily="18" charset="0"/>
              </a:rPr>
              <a:t> Από το πρωί οι </a:t>
            </a:r>
            <a:r>
              <a:rPr lang="el-GR" sz="4200" b="1" dirty="0" err="1" smtClean="0">
                <a:latin typeface="Georgia" pitchFamily="18" charset="0"/>
              </a:rPr>
              <a:t>Λεριές</a:t>
            </a:r>
            <a:r>
              <a:rPr lang="el-GR" sz="4200" b="1" dirty="0" smtClean="0">
                <a:latin typeface="Georgia" pitchFamily="18" charset="0"/>
              </a:rPr>
              <a:t> νοικοκυρές</a:t>
            </a:r>
            <a:r>
              <a:rPr lang="el-GR" sz="4200" dirty="0" smtClean="0">
                <a:latin typeface="Georgia" pitchFamily="18" charset="0"/>
              </a:rPr>
              <a:t> </a:t>
            </a:r>
            <a:r>
              <a:rPr lang="el-GR" sz="4200" b="1" dirty="0" smtClean="0">
                <a:latin typeface="Georgia" pitchFamily="18" charset="0"/>
              </a:rPr>
              <a:t>ζυμώνουν τα τσουρέκια </a:t>
            </a:r>
          </a:p>
          <a:p>
            <a:pPr algn="just">
              <a:lnSpc>
                <a:spcPct val="170000"/>
              </a:lnSpc>
              <a:buNone/>
            </a:pPr>
            <a:r>
              <a:rPr lang="el-GR" sz="4200" b="1" dirty="0" smtClean="0">
                <a:latin typeface="Georgia" pitchFamily="18" charset="0"/>
              </a:rPr>
              <a:t>       και τις κουλούρες της Λαμπρής και βάφουν τα κόκκινα αυγά. </a:t>
            </a:r>
          </a:p>
          <a:p>
            <a:pPr algn="just">
              <a:buFont typeface="Wingdings" pitchFamily="2" charset="2"/>
              <a:buChar char="Ø"/>
            </a:pPr>
            <a:endParaRPr lang="el-GR" sz="4200" b="1" dirty="0" smtClean="0">
              <a:latin typeface="Georgia" pitchFamily="18" charset="0"/>
            </a:endParaRPr>
          </a:p>
          <a:p>
            <a:pPr algn="just">
              <a:buFont typeface="Wingdings" pitchFamily="2" charset="2"/>
              <a:buChar char="Ø"/>
            </a:pPr>
            <a:r>
              <a:rPr lang="el-GR" sz="4200" b="1" dirty="0" smtClean="0">
                <a:solidFill>
                  <a:schemeClr val="bg2"/>
                </a:solidFill>
                <a:latin typeface="Georgia" pitchFamily="18" charset="0"/>
              </a:rPr>
              <a:t>«Σήμερον Κρεμάται επί ξύλου, ο εν </a:t>
            </a:r>
            <a:r>
              <a:rPr lang="el-GR" sz="4200" b="1" dirty="0" err="1" smtClean="0">
                <a:solidFill>
                  <a:schemeClr val="bg2"/>
                </a:solidFill>
                <a:latin typeface="Georgia" pitchFamily="18" charset="0"/>
              </a:rPr>
              <a:t>Ύδασι</a:t>
            </a:r>
            <a:r>
              <a:rPr lang="el-GR" sz="4200" b="1" dirty="0" smtClean="0">
                <a:solidFill>
                  <a:schemeClr val="bg2"/>
                </a:solidFill>
                <a:latin typeface="Georgia" pitchFamily="18" charset="0"/>
              </a:rPr>
              <a:t> την </a:t>
            </a:r>
            <a:r>
              <a:rPr lang="el-GR" sz="4200" b="1" dirty="0" err="1" smtClean="0">
                <a:solidFill>
                  <a:schemeClr val="bg2"/>
                </a:solidFill>
                <a:latin typeface="Georgia" pitchFamily="18" charset="0"/>
              </a:rPr>
              <a:t>Γην</a:t>
            </a:r>
            <a:r>
              <a:rPr lang="el-GR" sz="4200" b="1" dirty="0" smtClean="0">
                <a:solidFill>
                  <a:schemeClr val="bg2"/>
                </a:solidFill>
                <a:latin typeface="Georgia" pitchFamily="18" charset="0"/>
              </a:rPr>
              <a:t> </a:t>
            </a:r>
            <a:r>
              <a:rPr lang="el-GR" sz="4200" b="1" dirty="0" err="1" smtClean="0">
                <a:solidFill>
                  <a:schemeClr val="bg2"/>
                </a:solidFill>
                <a:latin typeface="Georgia" pitchFamily="18" charset="0"/>
              </a:rPr>
              <a:t>Κρεμάσας</a:t>
            </a:r>
            <a:r>
              <a:rPr lang="el-GR" sz="4200" b="1" dirty="0" smtClean="0">
                <a:solidFill>
                  <a:schemeClr val="bg2"/>
                </a:solidFill>
                <a:latin typeface="Georgia" pitchFamily="18" charset="0"/>
              </a:rPr>
              <a:t>…»</a:t>
            </a:r>
          </a:p>
          <a:p>
            <a:pPr algn="just">
              <a:lnSpc>
                <a:spcPct val="170000"/>
              </a:lnSpc>
              <a:buNone/>
            </a:pPr>
            <a:r>
              <a:rPr lang="el-GR" sz="4200" b="1" dirty="0" smtClean="0">
                <a:latin typeface="Georgia" pitchFamily="18" charset="0"/>
              </a:rPr>
              <a:t>      Το βράδυ της Μεγάλης Πέμπτης διαβάζονται τα Δώδεκα Ευαγγέλια, στολίζουν τον Επιτάφιο με λαϊκό τοπικό τραγούδι και μοιρολογούν τον Εσταυρωμένο.</a:t>
            </a:r>
          </a:p>
          <a:p>
            <a:pPr algn="just">
              <a:lnSpc>
                <a:spcPct val="170000"/>
              </a:lnSpc>
              <a:buNone/>
            </a:pPr>
            <a:endParaRPr lang="el-GR" sz="4200" b="1" dirty="0" smtClean="0">
              <a:latin typeface="Georgia" pitchFamily="18" charset="0"/>
            </a:endParaRPr>
          </a:p>
          <a:p>
            <a:endParaRPr lang="el-GR" sz="4200" b="1" dirty="0" smtClean="0">
              <a:latin typeface="Georgia" pitchFamily="18" charset="0"/>
            </a:endParaRPr>
          </a:p>
          <a:p>
            <a:endParaRPr lang="el-GR" b="1" dirty="0" smtClean="0"/>
          </a:p>
          <a:p>
            <a:endParaRPr lang="el-GR" dirty="0" smtClean="0"/>
          </a:p>
          <a:p>
            <a:endParaRPr lang="el-GR" dirty="0"/>
          </a:p>
        </p:txBody>
      </p:sp>
      <p:sp>
        <p:nvSpPr>
          <p:cNvPr id="3" name="2 - Τίτλος"/>
          <p:cNvSpPr>
            <a:spLocks noGrp="1"/>
          </p:cNvSpPr>
          <p:nvPr>
            <p:ph type="title"/>
          </p:nvPr>
        </p:nvSpPr>
        <p:spPr>
          <a:xfrm>
            <a:off x="457200" y="152400"/>
            <a:ext cx="8229600" cy="847708"/>
          </a:xfrm>
        </p:spPr>
        <p:txBody>
          <a:bodyPr/>
          <a:lstStyle/>
          <a:p>
            <a:pPr algn="ctr"/>
            <a:r>
              <a:rPr lang="el-GR" b="1" dirty="0" smtClean="0">
                <a:solidFill>
                  <a:schemeClr val="bg2"/>
                </a:solidFill>
                <a:latin typeface="Georgia" pitchFamily="18" charset="0"/>
              </a:rPr>
              <a:t>ΜΕΓΑΛΗ ΕΒΔΟΜΑΔΑ</a:t>
            </a:r>
            <a:endParaRPr lang="el-GR" b="1" dirty="0">
              <a:solidFill>
                <a:schemeClr val="bg2"/>
              </a:solidFill>
              <a:latin typeface="Georgia" pitchFamily="18" charset="0"/>
            </a:endParaRPr>
          </a:p>
        </p:txBody>
      </p:sp>
      <p:pic>
        <p:nvPicPr>
          <p:cNvPr id="4" name="3 - Εικόνα" descr="pasxa_suntages695.jpg"/>
          <p:cNvPicPr>
            <a:picLocks noChangeAspect="1"/>
          </p:cNvPicPr>
          <p:nvPr/>
        </p:nvPicPr>
        <p:blipFill>
          <a:blip r:embed="rId2" cstate="print"/>
          <a:stretch>
            <a:fillRect/>
          </a:stretch>
        </p:blipFill>
        <p:spPr>
          <a:xfrm>
            <a:off x="6643702" y="3786190"/>
            <a:ext cx="2118360" cy="140208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20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20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20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2000"/>
                                        <p:tgtEl>
                                          <p:spTgt spid="2">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Effect transition="in" filter="fade">
                                      <p:cBhvr>
                                        <p:cTn id="47" dur="2000"/>
                                        <p:tgtEl>
                                          <p:spTgt spid="2">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857224" y="1857364"/>
            <a:ext cx="7829576" cy="4238636"/>
          </a:xfrm>
        </p:spPr>
        <p:txBody>
          <a:bodyPr/>
          <a:lstStyle/>
          <a:p>
            <a:pPr algn="just"/>
            <a:r>
              <a:rPr lang="el-GR" b="1" dirty="0" smtClean="0">
                <a:latin typeface="Georgia" pitchFamily="18" charset="0"/>
              </a:rPr>
              <a:t>Η Λαϊκή παράδοση ενός τόπου είναι η παράδοση που περιλαμβάνει το σύνολο των έργων ή των δραστηριοτήτων που εκφράζουν το λαό του τόπου αυτού και χαρακτηρίζεται  από ανωνυμία, τυποποίηση, συλλογικότητα.</a:t>
            </a:r>
            <a:endParaRPr lang="el-GR" dirty="0"/>
          </a:p>
        </p:txBody>
      </p:sp>
      <p:sp>
        <p:nvSpPr>
          <p:cNvPr id="3" name="2 - Τίτλος"/>
          <p:cNvSpPr>
            <a:spLocks noGrp="1"/>
          </p:cNvSpPr>
          <p:nvPr>
            <p:ph type="title"/>
          </p:nvPr>
        </p:nvSpPr>
        <p:spPr>
          <a:xfrm>
            <a:off x="571472" y="357166"/>
            <a:ext cx="8115328" cy="1428760"/>
          </a:xfrm>
        </p:spPr>
        <p:txBody>
          <a:bodyPr>
            <a:normAutofit fontScale="90000"/>
          </a:bodyPr>
          <a:lstStyle/>
          <a:p>
            <a:pPr algn="ctr"/>
            <a:r>
              <a:rPr lang="el-GR" sz="3600" b="1" i="1" dirty="0" smtClean="0">
                <a:solidFill>
                  <a:schemeClr val="bg2">
                    <a:lumMod val="75000"/>
                  </a:schemeClr>
                </a:solidFill>
                <a:latin typeface="Georgia" pitchFamily="18" charset="0"/>
              </a:rPr>
              <a:t>«Έχουμε χρέος απέναντι σ’ αυτούς που ήρθαν, πέρασαν, θα ’ρθουν και θα περάσουν» </a:t>
            </a:r>
            <a:r>
              <a:rPr lang="el-GR" sz="3600" b="1" dirty="0" smtClean="0">
                <a:solidFill>
                  <a:schemeClr val="bg2">
                    <a:lumMod val="75000"/>
                  </a:schemeClr>
                </a:solidFill>
                <a:latin typeface="Georgia" pitchFamily="18" charset="0"/>
              </a:rPr>
              <a:t>Κ. Παλαμάς.</a:t>
            </a:r>
            <a:endParaRPr lang="el-GR" sz="3600" b="1" dirty="0">
              <a:solidFill>
                <a:schemeClr val="bg2">
                  <a:lumMod val="75000"/>
                </a:schemeClr>
              </a:solidFill>
              <a:latin typeface="Georgia" pitchFamily="18" charset="0"/>
            </a:endParaRPr>
          </a:p>
        </p:txBody>
      </p:sp>
      <p:pic>
        <p:nvPicPr>
          <p:cNvPr id="4" name="3 - Εικόνα" descr="images (2).jpg"/>
          <p:cNvPicPr>
            <a:picLocks noChangeAspect="1"/>
          </p:cNvPicPr>
          <p:nvPr/>
        </p:nvPicPr>
        <p:blipFill>
          <a:blip r:embed="rId2" cstate="print"/>
          <a:stretch>
            <a:fillRect/>
          </a:stretch>
        </p:blipFill>
        <p:spPr>
          <a:xfrm>
            <a:off x="3205748" y="4357694"/>
            <a:ext cx="4062998" cy="250030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αποκαθήλωση.jpg"/>
          <p:cNvPicPr>
            <a:picLocks noChangeAspect="1"/>
          </p:cNvPicPr>
          <p:nvPr/>
        </p:nvPicPr>
        <p:blipFill>
          <a:blip r:embed="rId2" cstate="print"/>
          <a:stretch>
            <a:fillRect/>
          </a:stretch>
        </p:blipFill>
        <p:spPr>
          <a:xfrm>
            <a:off x="6143636" y="3857628"/>
            <a:ext cx="1847850" cy="2466975"/>
          </a:xfrm>
          <a:prstGeom prst="rect">
            <a:avLst/>
          </a:prstGeom>
        </p:spPr>
      </p:pic>
      <p:sp>
        <p:nvSpPr>
          <p:cNvPr id="2" name="1 - Θέση περιεχομένου"/>
          <p:cNvSpPr>
            <a:spLocks noGrp="1"/>
          </p:cNvSpPr>
          <p:nvPr>
            <p:ph idx="1"/>
          </p:nvPr>
        </p:nvSpPr>
        <p:spPr>
          <a:xfrm>
            <a:off x="457200" y="1524000"/>
            <a:ext cx="8229600" cy="4976834"/>
          </a:xfrm>
        </p:spPr>
        <p:txBody>
          <a:bodyPr>
            <a:normAutofit fontScale="92500" lnSpcReduction="20000"/>
          </a:bodyPr>
          <a:lstStyle/>
          <a:p>
            <a:r>
              <a:rPr lang="el-GR" b="1" dirty="0" smtClean="0">
                <a:solidFill>
                  <a:schemeClr val="bg2"/>
                </a:solidFill>
                <a:latin typeface="Georgia" pitchFamily="18" charset="0"/>
              </a:rPr>
              <a:t>Μεγάλη Παρασκευή.</a:t>
            </a:r>
          </a:p>
          <a:p>
            <a:pPr>
              <a:buNone/>
            </a:pPr>
            <a:r>
              <a:rPr lang="el-GR" b="1" dirty="0" smtClean="0">
                <a:latin typeface="Georgia" pitchFamily="18" charset="0"/>
              </a:rPr>
              <a:t>   Είναι ημέρα απόλυτης αργίας και νηστείας.</a:t>
            </a:r>
            <a:endParaRPr lang="el-GR" b="1" dirty="0" smtClean="0">
              <a:solidFill>
                <a:schemeClr val="bg2"/>
              </a:solidFill>
              <a:latin typeface="Georgia" pitchFamily="18" charset="0"/>
            </a:endParaRPr>
          </a:p>
          <a:p>
            <a:pPr algn="just">
              <a:buNone/>
            </a:pPr>
            <a:r>
              <a:rPr lang="el-GR" dirty="0" smtClean="0"/>
              <a:t>   </a:t>
            </a:r>
            <a:r>
              <a:rPr lang="el-GR" b="1" dirty="0" smtClean="0">
                <a:latin typeface="Georgia" pitchFamily="18" charset="0"/>
              </a:rPr>
              <a:t>Στις 1:00μ.μ. το μεσημέρι τελείται ο Επιτάφιος Θρήνος στην Παναγία του Κάστρου </a:t>
            </a:r>
          </a:p>
          <a:p>
            <a:pPr algn="just">
              <a:buNone/>
            </a:pPr>
            <a:r>
              <a:rPr lang="el-GR" b="1" dirty="0" smtClean="0">
                <a:latin typeface="Georgia" pitchFamily="18" charset="0"/>
              </a:rPr>
              <a:t>   </a:t>
            </a:r>
            <a:r>
              <a:rPr lang="el-GR" b="1" dirty="0" smtClean="0">
                <a:solidFill>
                  <a:schemeClr val="bg2"/>
                </a:solidFill>
                <a:latin typeface="Georgia" pitchFamily="18" charset="0"/>
              </a:rPr>
              <a:t>«</a:t>
            </a:r>
            <a:r>
              <a:rPr lang="el-GR" b="1" i="1" dirty="0" smtClean="0">
                <a:solidFill>
                  <a:schemeClr val="bg2"/>
                </a:solidFill>
                <a:latin typeface="Georgia" pitchFamily="18" charset="0"/>
              </a:rPr>
              <a:t>Ω γλυκύ μου έαρ, </a:t>
            </a:r>
            <a:r>
              <a:rPr lang="el-GR" b="1" i="1" dirty="0" err="1" smtClean="0">
                <a:solidFill>
                  <a:schemeClr val="bg2"/>
                </a:solidFill>
                <a:latin typeface="Georgia" pitchFamily="18" charset="0"/>
              </a:rPr>
              <a:t>γλυκύτατόν</a:t>
            </a:r>
            <a:r>
              <a:rPr lang="el-GR" b="1" i="1" dirty="0" smtClean="0">
                <a:solidFill>
                  <a:schemeClr val="bg2"/>
                </a:solidFill>
                <a:latin typeface="Georgia" pitchFamily="18" charset="0"/>
              </a:rPr>
              <a:t> μου τέκνον, που </a:t>
            </a:r>
            <a:r>
              <a:rPr lang="el-GR" b="1" i="1" dirty="0" err="1" smtClean="0">
                <a:solidFill>
                  <a:schemeClr val="bg2"/>
                </a:solidFill>
                <a:latin typeface="Georgia" pitchFamily="18" charset="0"/>
              </a:rPr>
              <a:t>έδυ</a:t>
            </a:r>
            <a:r>
              <a:rPr lang="el-GR" b="1" i="1" dirty="0" smtClean="0">
                <a:solidFill>
                  <a:schemeClr val="bg2"/>
                </a:solidFill>
                <a:latin typeface="Georgia" pitchFamily="18" charset="0"/>
              </a:rPr>
              <a:t> σου το κάλλος;» </a:t>
            </a:r>
          </a:p>
          <a:p>
            <a:pPr algn="just"/>
            <a:r>
              <a:rPr lang="el-GR" b="1" dirty="0" smtClean="0">
                <a:latin typeface="Georgia" pitchFamily="18" charset="0"/>
              </a:rPr>
              <a:t>Γίνεται η Αποκαθήλωση και </a:t>
            </a:r>
          </a:p>
          <a:p>
            <a:pPr algn="just">
              <a:buNone/>
            </a:pPr>
            <a:r>
              <a:rPr lang="el-GR" b="1" dirty="0" smtClean="0">
                <a:latin typeface="Georgia" pitchFamily="18" charset="0"/>
              </a:rPr>
              <a:t>   εκτίθεται σε προσκύνημα η</a:t>
            </a:r>
          </a:p>
          <a:p>
            <a:pPr algn="just">
              <a:buNone/>
            </a:pPr>
            <a:r>
              <a:rPr lang="el-GR" b="1" dirty="0" smtClean="0">
                <a:latin typeface="Georgia" pitchFamily="18" charset="0"/>
              </a:rPr>
              <a:t>   χρυσοΰφαντη παράσταση του </a:t>
            </a:r>
          </a:p>
          <a:p>
            <a:pPr algn="just">
              <a:buNone/>
            </a:pPr>
            <a:r>
              <a:rPr lang="el-GR" b="1" dirty="0" smtClean="0">
                <a:latin typeface="Georgia" pitchFamily="18" charset="0"/>
              </a:rPr>
              <a:t>   νεκρού Ιησού.</a:t>
            </a:r>
          </a:p>
          <a:p>
            <a:pPr algn="just"/>
            <a:r>
              <a:rPr lang="el-GR" b="1" dirty="0" smtClean="0">
                <a:latin typeface="Georgia" pitchFamily="18" charset="0"/>
              </a:rPr>
              <a:t>Στις 9:00 το βράδυ </a:t>
            </a:r>
            <a:r>
              <a:rPr lang="el-GR" b="1" dirty="0" err="1" smtClean="0">
                <a:latin typeface="Georgia" pitchFamily="18" charset="0"/>
              </a:rPr>
              <a:t>πραγματοποι</a:t>
            </a:r>
            <a:r>
              <a:rPr lang="el-GR" b="1" dirty="0" smtClean="0">
                <a:latin typeface="Georgia" pitchFamily="18" charset="0"/>
              </a:rPr>
              <a:t>-</a:t>
            </a:r>
          </a:p>
          <a:p>
            <a:pPr algn="just">
              <a:buNone/>
            </a:pPr>
            <a:r>
              <a:rPr lang="el-GR" b="1" dirty="0" smtClean="0">
                <a:latin typeface="Georgia" pitchFamily="18" charset="0"/>
              </a:rPr>
              <a:t>    </a:t>
            </a:r>
            <a:r>
              <a:rPr lang="el-GR" b="1" dirty="0" err="1" smtClean="0">
                <a:latin typeface="Georgia" pitchFamily="18" charset="0"/>
              </a:rPr>
              <a:t>είται</a:t>
            </a:r>
            <a:r>
              <a:rPr lang="el-GR" b="1" dirty="0" smtClean="0">
                <a:latin typeface="Georgia" pitchFamily="18" charset="0"/>
              </a:rPr>
              <a:t> η περιφορά  των Επιταφίων </a:t>
            </a:r>
          </a:p>
          <a:p>
            <a:pPr algn="just">
              <a:buNone/>
            </a:pPr>
            <a:r>
              <a:rPr lang="el-GR" b="1" dirty="0" smtClean="0">
                <a:latin typeface="Georgia" pitchFamily="18" charset="0"/>
              </a:rPr>
              <a:t>    όλων των Ενοριών.</a:t>
            </a:r>
          </a:p>
          <a:p>
            <a:pPr algn="just">
              <a:buNone/>
            </a:pPr>
            <a:endParaRPr lang="el-GR" b="1" dirty="0" smtClean="0">
              <a:latin typeface="Georgia" pitchFamily="18" charset="0"/>
            </a:endParaRPr>
          </a:p>
          <a:p>
            <a:endParaRPr lang="el-GR" b="1" dirty="0" smtClean="0">
              <a:solidFill>
                <a:schemeClr val="bg2"/>
              </a:solidFill>
              <a:latin typeface="Georgia" pitchFamily="18" charset="0"/>
            </a:endParaRPr>
          </a:p>
          <a:p>
            <a:endParaRPr lang="el-GR" dirty="0" smtClean="0">
              <a:solidFill>
                <a:schemeClr val="bg2"/>
              </a:solidFill>
              <a:latin typeface="Georgia" pitchFamily="18" charset="0"/>
            </a:endParaRPr>
          </a:p>
          <a:p>
            <a:endParaRPr lang="el-GR" dirty="0"/>
          </a:p>
        </p:txBody>
      </p:sp>
      <p:sp>
        <p:nvSpPr>
          <p:cNvPr id="3" name="2 - Τίτλος"/>
          <p:cNvSpPr>
            <a:spLocks noGrp="1"/>
          </p:cNvSpPr>
          <p:nvPr>
            <p:ph type="title"/>
          </p:nvPr>
        </p:nvSpPr>
        <p:spPr/>
        <p:txBody>
          <a:bodyPr/>
          <a:lstStyle/>
          <a:p>
            <a:pPr algn="ctr"/>
            <a:r>
              <a:rPr lang="el-GR" b="1" dirty="0" smtClean="0">
                <a:solidFill>
                  <a:schemeClr val="bg2"/>
                </a:solidFill>
                <a:latin typeface="Georgia" pitchFamily="18" charset="0"/>
              </a:rPr>
              <a:t>ΜΕΓΑΛΗ ΕΒΔΟΜΑΔΑ</a:t>
            </a:r>
            <a:endParaRPr lang="el-GR" b="1" dirty="0">
              <a:solidFill>
                <a:schemeClr val="bg2"/>
              </a:solidFill>
              <a:latin typeface="Georg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2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20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20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20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2000"/>
                                        <p:tgtEl>
                                          <p:spTgt spid="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fade">
                                      <p:cBhvr>
                                        <p:cTn id="57" dur="2000"/>
                                        <p:tgtEl>
                                          <p:spTgt spid="2">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xEl>
                                              <p:pRg st="10" end="10"/>
                                            </p:txEl>
                                          </p:spTgt>
                                        </p:tgtEl>
                                        <p:attrNameLst>
                                          <p:attrName>style.visibility</p:attrName>
                                        </p:attrNameLst>
                                      </p:cBhvr>
                                      <p:to>
                                        <p:strVal val="visible"/>
                                      </p:to>
                                    </p:set>
                                    <p:animEffect transition="in" filter="fade">
                                      <p:cBhvr>
                                        <p:cTn id="62"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357298"/>
            <a:ext cx="8229600" cy="5214974"/>
          </a:xfrm>
        </p:spPr>
        <p:txBody>
          <a:bodyPr>
            <a:normAutofit fontScale="92500"/>
          </a:bodyPr>
          <a:lstStyle/>
          <a:p>
            <a:pPr algn="just"/>
            <a:r>
              <a:rPr lang="el-GR" b="1" dirty="0" smtClean="0">
                <a:latin typeface="Georgia" pitchFamily="18" charset="0"/>
              </a:rPr>
              <a:t>Εντυπωσιακός ο θόρυβος του «σεισμού» στην ενορία του Χριστού το πρωί του Μεγάλου Σαββάτου, έθιμο από τα χρόνια της σκλαβιάς όταν οι υπόδουλοι στους κατακτητές </a:t>
            </a:r>
            <a:r>
              <a:rPr lang="el-GR" b="1" dirty="0" err="1" smtClean="0">
                <a:latin typeface="Georgia" pitchFamily="18" charset="0"/>
              </a:rPr>
              <a:t>Λεριοί</a:t>
            </a:r>
            <a:r>
              <a:rPr lang="el-GR" b="1" dirty="0" smtClean="0">
                <a:latin typeface="Georgia" pitchFamily="18" charset="0"/>
              </a:rPr>
              <a:t>, με αυτόν τον τρόπο, αυτήν την ημέρα ετοιμάζονταν για την Εθνική εξέγερση.</a:t>
            </a:r>
            <a:endParaRPr lang="en-US" b="1" dirty="0" smtClean="0">
              <a:latin typeface="Georgia" pitchFamily="18" charset="0"/>
            </a:endParaRPr>
          </a:p>
          <a:p>
            <a:pPr algn="just"/>
            <a:r>
              <a:rPr lang="el-GR" b="1" dirty="0" smtClean="0">
                <a:latin typeface="Georgia" pitchFamily="18" charset="0"/>
              </a:rPr>
              <a:t>Το μεσημέρι στις 12:00μ.μ. οι καμπάνες όλων των Ενοριών χτυπούν χαρμόσυνα και μαζεύονται όλοι στην Πλατεία του Πλατάνου και γιορτάζουν την Ανάσταση. </a:t>
            </a:r>
          </a:p>
          <a:p>
            <a:pPr algn="just"/>
            <a:r>
              <a:rPr lang="el-GR" b="1" dirty="0" smtClean="0">
                <a:latin typeface="Georgia" pitchFamily="18" charset="0"/>
              </a:rPr>
              <a:t>Λίγο πριν τα μεσάνυχτα, τα φώτα των εκκλησιών σβήνουν και οι ιερείς ψάλλουν «Δεύτε λάβετε Φως» και</a:t>
            </a:r>
            <a:r>
              <a:rPr lang="el-GR" dirty="0" smtClean="0"/>
              <a:t> </a:t>
            </a:r>
            <a:r>
              <a:rPr lang="el-GR" b="1" dirty="0" smtClean="0">
                <a:latin typeface="Georgia" pitchFamily="18" charset="0"/>
              </a:rPr>
              <a:t>όλοι ανταλλάσουν το «Χριστός Ανέστη». </a:t>
            </a:r>
          </a:p>
          <a:p>
            <a:pPr algn="just"/>
            <a:endParaRPr lang="el-GR" b="1" dirty="0">
              <a:latin typeface="Georgia" pitchFamily="18" charset="0"/>
            </a:endParaRPr>
          </a:p>
        </p:txBody>
      </p:sp>
      <p:sp>
        <p:nvSpPr>
          <p:cNvPr id="3" name="2 - Τίτλος"/>
          <p:cNvSpPr>
            <a:spLocks noGrp="1"/>
          </p:cNvSpPr>
          <p:nvPr>
            <p:ph type="title"/>
          </p:nvPr>
        </p:nvSpPr>
        <p:spPr>
          <a:xfrm>
            <a:off x="428596" y="571480"/>
            <a:ext cx="8229600" cy="1219200"/>
          </a:xfrm>
        </p:spPr>
        <p:txBody>
          <a:bodyPr>
            <a:normAutofit fontScale="90000"/>
          </a:bodyPr>
          <a:lstStyle/>
          <a:p>
            <a:pPr algn="ctr"/>
            <a:r>
              <a:rPr lang="el-GR" b="1" dirty="0" smtClean="0">
                <a:solidFill>
                  <a:schemeClr val="bg2"/>
                </a:solidFill>
                <a:latin typeface="Georgia" pitchFamily="18" charset="0"/>
              </a:rPr>
              <a:t>Μεγάλο Σάββατο.</a:t>
            </a:r>
            <a:r>
              <a:rPr lang="el-GR" dirty="0" smtClean="0">
                <a:solidFill>
                  <a:schemeClr val="bg2"/>
                </a:solidFill>
                <a:latin typeface="Georgia" pitchFamily="18" charset="0"/>
              </a:rPr>
              <a:t/>
            </a:r>
            <a:br>
              <a:rPr lang="el-GR" dirty="0" smtClean="0">
                <a:solidFill>
                  <a:schemeClr val="bg2"/>
                </a:solidFill>
                <a:latin typeface="Georgia" pitchFamily="18" charset="0"/>
              </a:rPr>
            </a:br>
            <a:endParaRPr lang="el-GR" dirty="0">
              <a:solidFill>
                <a:schemeClr val="bg2"/>
              </a:solidFill>
              <a:latin typeface="Georg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pasxa-keri-660.jpg"/>
          <p:cNvPicPr>
            <a:picLocks noChangeAspect="1"/>
          </p:cNvPicPr>
          <p:nvPr/>
        </p:nvPicPr>
        <p:blipFill>
          <a:blip r:embed="rId2" cstate="print"/>
          <a:stretch>
            <a:fillRect/>
          </a:stretch>
        </p:blipFill>
        <p:spPr>
          <a:xfrm>
            <a:off x="571472" y="357166"/>
            <a:ext cx="6705618" cy="3048008"/>
          </a:xfrm>
          <a:prstGeom prst="rect">
            <a:avLst/>
          </a:prstGeom>
        </p:spPr>
      </p:pic>
      <p:pic>
        <p:nvPicPr>
          <p:cNvPr id="5" name="4 - Εικόνα" descr="pasxa.jpeg"/>
          <p:cNvPicPr>
            <a:picLocks noChangeAspect="1"/>
          </p:cNvPicPr>
          <p:nvPr/>
        </p:nvPicPr>
        <p:blipFill>
          <a:blip r:embed="rId3" cstate="print"/>
          <a:stretch>
            <a:fillRect/>
          </a:stretch>
        </p:blipFill>
        <p:spPr>
          <a:xfrm>
            <a:off x="2316344" y="3643314"/>
            <a:ext cx="6427587" cy="2905124"/>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lgn="just"/>
            <a:r>
              <a:rPr lang="el-GR" b="1" dirty="0" smtClean="0">
                <a:solidFill>
                  <a:schemeClr val="bg2"/>
                </a:solidFill>
                <a:latin typeface="Georgia" pitchFamily="18" charset="0"/>
              </a:rPr>
              <a:t>ΑΓΑΠΕΣ </a:t>
            </a:r>
            <a:endParaRPr lang="el-GR" dirty="0" smtClean="0">
              <a:solidFill>
                <a:schemeClr val="bg2"/>
              </a:solidFill>
              <a:latin typeface="Georgia" pitchFamily="18" charset="0"/>
            </a:endParaRPr>
          </a:p>
          <a:p>
            <a:pPr algn="just">
              <a:buNone/>
            </a:pPr>
            <a:r>
              <a:rPr lang="el-GR" sz="2800" b="1" dirty="0" smtClean="0">
                <a:latin typeface="Georgia" pitchFamily="18" charset="0"/>
              </a:rPr>
              <a:t>   Το πρωί της Κυριακής του Πάσχα</a:t>
            </a:r>
            <a:r>
              <a:rPr lang="en-US" sz="2800" b="1" dirty="0" smtClean="0">
                <a:latin typeface="Georgia" pitchFamily="18" charset="0"/>
              </a:rPr>
              <a:t>, </a:t>
            </a:r>
            <a:r>
              <a:rPr lang="el-GR" sz="2800" b="1" dirty="0" smtClean="0">
                <a:latin typeface="Georgia" pitchFamily="18" charset="0"/>
              </a:rPr>
              <a:t>στην εκκλησία του Ευαγγελισμού, ακούγεται το Αναστάσιμο Ευαγγέλιο σε διάφορες γλώσσες δίνοντας ευχές και μοιράζονται κόκκινα αβγά, τα οποία φυλάσσονται στο εικονοστάσι μέχρι την </a:t>
            </a:r>
          </a:p>
          <a:p>
            <a:pPr algn="just">
              <a:buNone/>
            </a:pPr>
            <a:r>
              <a:rPr lang="el-GR" sz="2800" b="1" dirty="0" smtClean="0">
                <a:latin typeface="Georgia" pitchFamily="18" charset="0"/>
              </a:rPr>
              <a:t>   αντικατάστασή τους με τα </a:t>
            </a:r>
          </a:p>
          <a:p>
            <a:pPr algn="just">
              <a:buNone/>
            </a:pPr>
            <a:r>
              <a:rPr lang="el-GR" sz="2800" b="1" dirty="0" smtClean="0">
                <a:latin typeface="Georgia" pitchFamily="18" charset="0"/>
              </a:rPr>
              <a:t>   καινούργια. </a:t>
            </a:r>
            <a:endParaRPr lang="el-GR" sz="2800" b="1" dirty="0" smtClean="0">
              <a:solidFill>
                <a:schemeClr val="bg2"/>
              </a:solidFill>
              <a:latin typeface="Georgia" pitchFamily="18" charset="0"/>
            </a:endParaRPr>
          </a:p>
          <a:p>
            <a:pPr>
              <a:buNone/>
            </a:pPr>
            <a:endParaRPr lang="el-GR" sz="2800" dirty="0">
              <a:solidFill>
                <a:schemeClr val="bg2"/>
              </a:solidFill>
              <a:latin typeface="Georgia" pitchFamily="18" charset="0"/>
            </a:endParaRPr>
          </a:p>
        </p:txBody>
      </p:sp>
      <p:sp>
        <p:nvSpPr>
          <p:cNvPr id="3" name="2 - Τίτλος"/>
          <p:cNvSpPr>
            <a:spLocks noGrp="1"/>
          </p:cNvSpPr>
          <p:nvPr>
            <p:ph type="title"/>
          </p:nvPr>
        </p:nvSpPr>
        <p:spPr>
          <a:xfrm>
            <a:off x="539552" y="980728"/>
            <a:ext cx="8260950" cy="1019512"/>
          </a:xfrm>
        </p:spPr>
        <p:txBody>
          <a:bodyPr>
            <a:normAutofit fontScale="90000"/>
          </a:bodyPr>
          <a:lstStyle/>
          <a:p>
            <a:pPr algn="ctr"/>
            <a:r>
              <a:rPr lang="el-GR" b="1" dirty="0" smtClean="0">
                <a:solidFill>
                  <a:schemeClr val="bg2"/>
                </a:solidFill>
                <a:latin typeface="Georgia" pitchFamily="18" charset="0"/>
              </a:rPr>
              <a:t/>
            </a:r>
            <a:br>
              <a:rPr lang="el-GR" b="1" dirty="0" smtClean="0">
                <a:solidFill>
                  <a:schemeClr val="bg2"/>
                </a:solidFill>
                <a:latin typeface="Georgia" pitchFamily="18" charset="0"/>
              </a:rPr>
            </a:br>
            <a:r>
              <a:rPr lang="el-GR" b="1" dirty="0" smtClean="0">
                <a:solidFill>
                  <a:schemeClr val="bg2"/>
                </a:solidFill>
                <a:latin typeface="Georgia" pitchFamily="18" charset="0"/>
              </a:rPr>
              <a:t/>
            </a:r>
            <a:br>
              <a:rPr lang="el-GR" b="1" dirty="0" smtClean="0">
                <a:solidFill>
                  <a:schemeClr val="bg2"/>
                </a:solidFill>
                <a:latin typeface="Georgia" pitchFamily="18" charset="0"/>
              </a:rPr>
            </a:br>
            <a:r>
              <a:rPr lang="el-GR" b="1" dirty="0" smtClean="0">
                <a:solidFill>
                  <a:schemeClr val="bg2"/>
                </a:solidFill>
                <a:latin typeface="Georgia" pitchFamily="18" charset="0"/>
              </a:rPr>
              <a:t/>
            </a:r>
            <a:br>
              <a:rPr lang="el-GR" b="1" dirty="0" smtClean="0">
                <a:solidFill>
                  <a:schemeClr val="bg2"/>
                </a:solidFill>
                <a:latin typeface="Georgia" pitchFamily="18" charset="0"/>
              </a:rPr>
            </a:br>
            <a:r>
              <a:rPr lang="el-GR" b="1" dirty="0" smtClean="0">
                <a:solidFill>
                  <a:schemeClr val="bg2"/>
                </a:solidFill>
                <a:latin typeface="Georgia" pitchFamily="18" charset="0"/>
              </a:rPr>
              <a:t>Κυριακή του Πάσχα. </a:t>
            </a:r>
            <a:r>
              <a:rPr lang="el-GR" dirty="0" smtClean="0">
                <a:solidFill>
                  <a:schemeClr val="bg2"/>
                </a:solidFill>
                <a:latin typeface="Georgia" pitchFamily="18" charset="0"/>
              </a:rPr>
              <a:t/>
            </a:r>
            <a:br>
              <a:rPr lang="el-GR" dirty="0" smtClean="0">
                <a:solidFill>
                  <a:schemeClr val="bg2"/>
                </a:solidFill>
                <a:latin typeface="Georgia" pitchFamily="18" charset="0"/>
              </a:rPr>
            </a:br>
            <a:r>
              <a:rPr lang="el-GR" dirty="0" smtClean="0">
                <a:solidFill>
                  <a:schemeClr val="bg2"/>
                </a:solidFill>
                <a:latin typeface="Georgia" pitchFamily="18" charset="0"/>
              </a:rPr>
              <a:t/>
            </a:r>
            <a:br>
              <a:rPr lang="el-GR" dirty="0" smtClean="0">
                <a:solidFill>
                  <a:schemeClr val="bg2"/>
                </a:solidFill>
                <a:latin typeface="Georgia" pitchFamily="18" charset="0"/>
              </a:rPr>
            </a:br>
            <a:endParaRPr lang="el-GR" dirty="0">
              <a:solidFill>
                <a:schemeClr val="bg2"/>
              </a:solidFill>
              <a:latin typeface="Georgia" pitchFamily="18" charset="0"/>
            </a:endParaRPr>
          </a:p>
        </p:txBody>
      </p:sp>
      <p:pic>
        <p:nvPicPr>
          <p:cNvPr id="4" name="3 - Εικόνα" descr="anastasi2.jpg"/>
          <p:cNvPicPr>
            <a:picLocks noChangeAspect="1"/>
          </p:cNvPicPr>
          <p:nvPr/>
        </p:nvPicPr>
        <p:blipFill>
          <a:blip r:embed="rId2" cstate="print"/>
          <a:stretch>
            <a:fillRect/>
          </a:stretch>
        </p:blipFill>
        <p:spPr>
          <a:xfrm>
            <a:off x="5715008" y="4214818"/>
            <a:ext cx="3091302" cy="2429844"/>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r>
              <a:rPr lang="el-GR" b="1" dirty="0" smtClean="0">
                <a:solidFill>
                  <a:schemeClr val="bg2"/>
                </a:solidFill>
                <a:latin typeface="Georgia" pitchFamily="18" charset="0"/>
              </a:rPr>
              <a:t>Της Αναλήψεως. </a:t>
            </a:r>
          </a:p>
          <a:p>
            <a:pPr algn="just">
              <a:buFont typeface="Wingdings" pitchFamily="2" charset="2"/>
              <a:buChar char="Ø"/>
            </a:pPr>
            <a:r>
              <a:rPr lang="el-GR" b="1" dirty="0" smtClean="0">
                <a:latin typeface="Georgia" pitchFamily="18" charset="0"/>
              </a:rPr>
              <a:t> Από την παραμονή έβαζαν τα κεριά της Ανάστασης μέσα σε γλάστρες, </a:t>
            </a:r>
          </a:p>
          <a:p>
            <a:pPr algn="just">
              <a:buFont typeface="Wingdings" pitchFamily="2" charset="2"/>
              <a:buChar char="Ø"/>
            </a:pPr>
            <a:r>
              <a:rPr lang="el-GR" b="1" dirty="0" smtClean="0">
                <a:latin typeface="Georgia" pitchFamily="18" charset="0"/>
              </a:rPr>
              <a:t>άφηναν έξω από το σπίτι ένα θυμιατό αναμμένο, ή ένα ποτήρι νερό και όλα αυτά για το Χριστό που ανέβαινε στους ουρανούς.</a:t>
            </a:r>
          </a:p>
          <a:p>
            <a:pPr>
              <a:buFont typeface="Wingdings" pitchFamily="2" charset="2"/>
              <a:buChar char="Ø"/>
            </a:pPr>
            <a:r>
              <a:rPr lang="el-GR" b="1" dirty="0" smtClean="0">
                <a:latin typeface="Georgia" pitchFamily="18" charset="0"/>
              </a:rPr>
              <a:t>Την ίδια μέρα τα παιδιά, άσχετα με τον καιρό, κολυμπούσαν στη θάλασσα.</a:t>
            </a:r>
            <a:endParaRPr lang="el-GR" b="1" dirty="0" smtClean="0">
              <a:solidFill>
                <a:schemeClr val="bg2"/>
              </a:solidFill>
              <a:latin typeface="Georgia" pitchFamily="18" charset="0"/>
            </a:endParaRPr>
          </a:p>
          <a:p>
            <a:r>
              <a:rPr lang="el-GR" b="1" dirty="0" smtClean="0">
                <a:solidFill>
                  <a:schemeClr val="bg2"/>
                </a:solidFill>
                <a:latin typeface="Georgia" pitchFamily="18" charset="0"/>
              </a:rPr>
              <a:t>14 Μαΐου - Αγίου Ισιδώρου</a:t>
            </a:r>
          </a:p>
          <a:p>
            <a:pPr algn="just">
              <a:buNone/>
            </a:pPr>
            <a:r>
              <a:rPr lang="el-GR" b="1" dirty="0" smtClean="0">
                <a:latin typeface="Georgia" pitchFamily="18" charset="0"/>
              </a:rPr>
              <a:t>   Γίνεται πανηγύρι στο ομώνυμο γραφικό εξωκλήσι στην περιοχή </a:t>
            </a:r>
            <a:r>
              <a:rPr lang="el-GR" b="1" dirty="0" err="1" smtClean="0">
                <a:latin typeface="Georgia" pitchFamily="18" charset="0"/>
              </a:rPr>
              <a:t>Κόκαλη</a:t>
            </a:r>
            <a:r>
              <a:rPr lang="el-GR" b="1" dirty="0" smtClean="0">
                <a:latin typeface="Georgia" pitchFamily="18" charset="0"/>
              </a:rPr>
              <a:t>.</a:t>
            </a:r>
          </a:p>
          <a:p>
            <a:pPr>
              <a:buNone/>
            </a:pPr>
            <a:endParaRPr lang="el-GR" dirty="0" smtClean="0">
              <a:solidFill>
                <a:schemeClr val="bg2"/>
              </a:solidFill>
              <a:latin typeface="Georgia" pitchFamily="18" charset="0"/>
            </a:endParaRPr>
          </a:p>
          <a:p>
            <a:endParaRPr lang="el-GR" b="1" dirty="0" smtClean="0">
              <a:solidFill>
                <a:schemeClr val="bg2"/>
              </a:solidFill>
              <a:latin typeface="Georgia" pitchFamily="18" charset="0"/>
            </a:endParaRPr>
          </a:p>
          <a:p>
            <a:pPr>
              <a:buNone/>
            </a:pPr>
            <a:endParaRPr lang="el-GR" b="1" dirty="0">
              <a:solidFill>
                <a:schemeClr val="bg2"/>
              </a:solidFill>
              <a:latin typeface="Georgia" pitchFamily="18" charset="0"/>
            </a:endParaRPr>
          </a:p>
        </p:txBody>
      </p:sp>
      <p:sp>
        <p:nvSpPr>
          <p:cNvPr id="3" name="2 - Τίτλος"/>
          <p:cNvSpPr>
            <a:spLocks noGrp="1"/>
          </p:cNvSpPr>
          <p:nvPr>
            <p:ph type="title"/>
          </p:nvPr>
        </p:nvSpPr>
        <p:spPr/>
        <p:txBody>
          <a:bodyPr/>
          <a:lstStyle/>
          <a:p>
            <a:endParaRPr lang="el-GR" dirty="0"/>
          </a:p>
        </p:txBody>
      </p:sp>
      <p:pic>
        <p:nvPicPr>
          <p:cNvPr id="4" name="17 - Εικόνα" descr="maios.gif"/>
          <p:cNvPicPr/>
          <p:nvPr/>
        </p:nvPicPr>
        <p:blipFill>
          <a:blip r:embed="rId2" cstate="print"/>
          <a:stretch>
            <a:fillRect/>
          </a:stretch>
        </p:blipFill>
        <p:spPr>
          <a:xfrm>
            <a:off x="428596" y="0"/>
            <a:ext cx="8286808" cy="1500174"/>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2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25000" lnSpcReduction="20000"/>
          </a:bodyPr>
          <a:lstStyle/>
          <a:p>
            <a:pPr algn="just"/>
            <a:endParaRPr lang="el-GR" sz="3200" b="1" dirty="0" smtClean="0">
              <a:solidFill>
                <a:schemeClr val="bg2"/>
              </a:solidFill>
              <a:latin typeface="Georgia" pitchFamily="18" charset="0"/>
            </a:endParaRPr>
          </a:p>
          <a:p>
            <a:pPr algn="just"/>
            <a:r>
              <a:rPr lang="el-GR" sz="8600" b="1" dirty="0" smtClean="0">
                <a:solidFill>
                  <a:schemeClr val="bg2"/>
                </a:solidFill>
                <a:latin typeface="Georgia" pitchFamily="18" charset="0"/>
              </a:rPr>
              <a:t>Η ΡΙΓΑΝΗ ΚΑΙ Η ΠΙΚΡΟΔΑΦΝΗ ΤΗΣ ΠΕΝΤΗΚΟΣΤΗ</a:t>
            </a:r>
            <a:r>
              <a:rPr lang="el-GR" sz="9600" b="1" dirty="0" smtClean="0">
                <a:solidFill>
                  <a:schemeClr val="bg2"/>
                </a:solidFill>
                <a:latin typeface="Georgia" pitchFamily="18" charset="0"/>
              </a:rPr>
              <a:t>Σ</a:t>
            </a:r>
          </a:p>
          <a:p>
            <a:pPr algn="just">
              <a:buNone/>
            </a:pPr>
            <a:endParaRPr lang="el-GR" sz="6000" b="1" dirty="0" smtClean="0">
              <a:solidFill>
                <a:schemeClr val="bg2"/>
              </a:solidFill>
              <a:latin typeface="Georgia" pitchFamily="18" charset="0"/>
            </a:endParaRPr>
          </a:p>
          <a:p>
            <a:pPr algn="just">
              <a:buNone/>
            </a:pPr>
            <a:r>
              <a:rPr lang="el-GR" sz="6000" b="1" dirty="0" smtClean="0">
                <a:latin typeface="Georgia" pitchFamily="18" charset="0"/>
              </a:rPr>
              <a:t>    	</a:t>
            </a:r>
            <a:r>
              <a:rPr lang="el-GR" sz="9600" b="1" dirty="0" smtClean="0">
                <a:latin typeface="Georgia" pitchFamily="18" charset="0"/>
              </a:rPr>
              <a:t>Η Κυριακή της Πεντηκοστής αποτελεί τη γενέθλια μέρα της Εκκλησίας μας. Οι χριστιανοί της Λέρου φέρνουν μαζί τους στη εκκλησία ρίγανη και πικροδάφνη, τυλιγμένα μέσα σε καθαρά μαντίλια και τα χρησιμοποιούν για να γονατίσουν πάνω τους. </a:t>
            </a:r>
          </a:p>
          <a:p>
            <a:pPr algn="just">
              <a:buNone/>
            </a:pPr>
            <a:r>
              <a:rPr lang="el-GR" sz="9600" b="1" dirty="0" smtClean="0">
                <a:latin typeface="Georgia" pitchFamily="18" charset="0"/>
              </a:rPr>
              <a:t>    Τα τοποθετούνε πάνω στα δέντρα για να γίνει η ωρίμανσή τους καλύτερη.</a:t>
            </a:r>
          </a:p>
          <a:p>
            <a:pPr algn="just"/>
            <a:endParaRPr lang="el-GR" sz="6000" b="1" dirty="0" smtClean="0">
              <a:solidFill>
                <a:schemeClr val="bg2"/>
              </a:solidFill>
              <a:latin typeface="Georgia" pitchFamily="18" charset="0"/>
            </a:endParaRPr>
          </a:p>
          <a:p>
            <a:pPr algn="just"/>
            <a:r>
              <a:rPr lang="el-GR" sz="8600" b="1" dirty="0" smtClean="0">
                <a:solidFill>
                  <a:schemeClr val="bg2"/>
                </a:solidFill>
                <a:latin typeface="Georgia" pitchFamily="18" charset="0"/>
              </a:rPr>
              <a:t>23 Ιουνίου: ΚΛΗΔΩΝΑΣ. </a:t>
            </a:r>
          </a:p>
          <a:p>
            <a:pPr algn="just">
              <a:buNone/>
            </a:pPr>
            <a:r>
              <a:rPr lang="el-GR" sz="6000" b="1" dirty="0" smtClean="0">
                <a:solidFill>
                  <a:schemeClr val="bg2"/>
                </a:solidFill>
                <a:latin typeface="Georgia" pitchFamily="18" charset="0"/>
              </a:rPr>
              <a:t>     </a:t>
            </a:r>
            <a:r>
              <a:rPr lang="el-GR" sz="11200" b="1" dirty="0" smtClean="0">
                <a:latin typeface="Georgia" pitchFamily="18" charset="0"/>
              </a:rPr>
              <a:t>Το έθιμο είναι κατάλοιπο της πανάρχαιας κληρομαντείας.</a:t>
            </a:r>
          </a:p>
          <a:p>
            <a:pPr algn="just"/>
            <a:endParaRPr lang="el-GR" sz="6000" b="1" dirty="0" smtClean="0">
              <a:solidFill>
                <a:schemeClr val="bg2"/>
              </a:solidFill>
              <a:latin typeface="Georgia" pitchFamily="18" charset="0"/>
            </a:endParaRPr>
          </a:p>
          <a:p>
            <a:pPr algn="just"/>
            <a:endParaRPr lang="el-GR" sz="6000" b="1" dirty="0" smtClean="0">
              <a:solidFill>
                <a:schemeClr val="bg2"/>
              </a:solidFill>
              <a:latin typeface="Georgia" pitchFamily="18" charset="0"/>
            </a:endParaRPr>
          </a:p>
          <a:p>
            <a:pPr algn="just">
              <a:buNone/>
            </a:pPr>
            <a:r>
              <a:rPr lang="el-GR" sz="6000" dirty="0" smtClean="0">
                <a:latin typeface="Georgia" pitchFamily="18" charset="0"/>
              </a:rPr>
              <a:t>   </a:t>
            </a:r>
            <a:endParaRPr lang="el-GR" sz="6000" b="1" dirty="0" smtClean="0">
              <a:latin typeface="Georgia" pitchFamily="18" charset="0"/>
            </a:endParaRPr>
          </a:p>
          <a:p>
            <a:pPr algn="just">
              <a:buNone/>
            </a:pPr>
            <a:endParaRPr lang="el-GR" b="1" dirty="0" smtClean="0">
              <a:latin typeface="Georgia" pitchFamily="18" charset="0"/>
            </a:endParaRPr>
          </a:p>
          <a:p>
            <a:pPr algn="just"/>
            <a:endParaRPr lang="el-GR" dirty="0">
              <a:latin typeface="Georgia" pitchFamily="18" charset="0"/>
            </a:endParaRPr>
          </a:p>
        </p:txBody>
      </p:sp>
      <p:sp>
        <p:nvSpPr>
          <p:cNvPr id="3" name="2 - Τίτλος"/>
          <p:cNvSpPr>
            <a:spLocks noGrp="1"/>
          </p:cNvSpPr>
          <p:nvPr>
            <p:ph type="title"/>
          </p:nvPr>
        </p:nvSpPr>
        <p:spPr>
          <a:xfrm>
            <a:off x="500034" y="500042"/>
            <a:ext cx="8229600" cy="1219200"/>
          </a:xfrm>
        </p:spPr>
        <p:txBody>
          <a:bodyPr>
            <a:normAutofit fontScale="90000"/>
          </a:bodyPr>
          <a:lstStyle/>
          <a:p>
            <a:pPr algn="ctr"/>
            <a:r>
              <a:rPr lang="el-GR" b="1" dirty="0" smtClean="0">
                <a:solidFill>
                  <a:schemeClr val="bg2"/>
                </a:solidFill>
                <a:latin typeface="Georgia" pitchFamily="18" charset="0"/>
              </a:rPr>
              <a:t/>
            </a:r>
            <a:br>
              <a:rPr lang="el-GR" b="1" dirty="0" smtClean="0">
                <a:solidFill>
                  <a:schemeClr val="bg2"/>
                </a:solidFill>
                <a:latin typeface="Georgia" pitchFamily="18" charset="0"/>
              </a:rPr>
            </a:br>
            <a:r>
              <a:rPr lang="el-GR" b="1" dirty="0" smtClean="0">
                <a:solidFill>
                  <a:schemeClr val="bg2"/>
                </a:solidFill>
                <a:latin typeface="Georgia" pitchFamily="18" charset="0"/>
              </a:rPr>
              <a:t/>
            </a:r>
            <a:br>
              <a:rPr lang="el-GR" b="1" dirty="0" smtClean="0">
                <a:solidFill>
                  <a:schemeClr val="bg2"/>
                </a:solidFill>
                <a:latin typeface="Georgia" pitchFamily="18" charset="0"/>
              </a:rPr>
            </a:br>
            <a:r>
              <a:rPr lang="el-GR" b="1" dirty="0" smtClean="0">
                <a:solidFill>
                  <a:schemeClr val="tx1"/>
                </a:solidFill>
                <a:latin typeface="Georgia" pitchFamily="18" charset="0"/>
              </a:rPr>
              <a:t>ΚΑΛΟΚΑΙΡΙ</a:t>
            </a:r>
            <a:br>
              <a:rPr lang="el-GR" b="1" dirty="0" smtClean="0">
                <a:solidFill>
                  <a:schemeClr val="tx1"/>
                </a:solidFill>
                <a:latin typeface="Georgia" pitchFamily="18" charset="0"/>
              </a:rPr>
            </a:br>
            <a:r>
              <a:rPr lang="el-GR" dirty="0" smtClean="0">
                <a:solidFill>
                  <a:schemeClr val="tx1"/>
                </a:solidFill>
                <a:latin typeface="Georgia" pitchFamily="18" charset="0"/>
              </a:rPr>
              <a:t/>
            </a:r>
            <a:br>
              <a:rPr lang="el-GR" dirty="0" smtClean="0">
                <a:solidFill>
                  <a:schemeClr val="tx1"/>
                </a:solidFill>
                <a:latin typeface="Georgia" pitchFamily="18" charset="0"/>
              </a:rPr>
            </a:br>
            <a:r>
              <a:rPr lang="el-GR" dirty="0" smtClean="0">
                <a:solidFill>
                  <a:schemeClr val="tx1"/>
                </a:solidFill>
                <a:latin typeface="Georgia" pitchFamily="18" charset="0"/>
              </a:rPr>
              <a:t/>
            </a:r>
            <a:br>
              <a:rPr lang="el-GR" dirty="0" smtClean="0">
                <a:solidFill>
                  <a:schemeClr val="tx1"/>
                </a:solidFill>
                <a:latin typeface="Georgia" pitchFamily="18" charset="0"/>
              </a:rPr>
            </a:br>
            <a:endParaRPr lang="el-GR" dirty="0">
              <a:solidFill>
                <a:schemeClr val="tx1"/>
              </a:solidFill>
              <a:latin typeface="Georgia" pitchFamily="18" charset="0"/>
            </a:endParaRPr>
          </a:p>
        </p:txBody>
      </p:sp>
      <p:pic>
        <p:nvPicPr>
          <p:cNvPr id="4" name="3 - Εικόνα" descr="C:\Users\ΛΕΒΑΝΤΑ\Desktop\ιουνιος.png"/>
          <p:cNvPicPr/>
          <p:nvPr/>
        </p:nvPicPr>
        <p:blipFill>
          <a:blip r:embed="rId2" cstate="print"/>
          <a:srcRect/>
          <a:stretch>
            <a:fillRect/>
          </a:stretch>
        </p:blipFill>
        <p:spPr bwMode="auto">
          <a:xfrm>
            <a:off x="0" y="357166"/>
            <a:ext cx="9144000" cy="135732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20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20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524000"/>
            <a:ext cx="8229600" cy="5119710"/>
          </a:xfrm>
        </p:spPr>
        <p:txBody>
          <a:bodyPr>
            <a:normAutofit fontScale="32500" lnSpcReduction="20000"/>
          </a:bodyPr>
          <a:lstStyle/>
          <a:p>
            <a:r>
              <a:rPr lang="el-GR" sz="5500" b="1" dirty="0" smtClean="0">
                <a:solidFill>
                  <a:schemeClr val="bg2"/>
                </a:solidFill>
                <a:latin typeface="Georgia" pitchFamily="18" charset="0"/>
              </a:rPr>
              <a:t>7 Ιουλίου - Αγία Κυριακή</a:t>
            </a:r>
          </a:p>
          <a:p>
            <a:pPr algn="just">
              <a:buNone/>
            </a:pPr>
            <a:r>
              <a:rPr lang="el-GR" sz="5500" b="1" dirty="0" smtClean="0">
                <a:latin typeface="Georgia" pitchFamily="18" charset="0"/>
              </a:rPr>
              <a:t>     Το απόγευμα της παραμονής της εορτής της Αγίας Κυριακής, ξεκινάνε από το Παντέλι καΐκια στολισμένα, μεταφέροντας προσκυνητές, ντόπιους και επισκέπτες του νησιού στο ομώνυμο νησάκι για να παρακολουθήσουν τον εσπερινό και τη θεία λειτουργία.</a:t>
            </a:r>
          </a:p>
          <a:p>
            <a:pPr algn="just">
              <a:buNone/>
            </a:pPr>
            <a:endParaRPr lang="el-GR" sz="5500" b="1" dirty="0" smtClean="0">
              <a:solidFill>
                <a:schemeClr val="bg2"/>
              </a:solidFill>
              <a:latin typeface="Georgia" pitchFamily="18" charset="0"/>
            </a:endParaRPr>
          </a:p>
          <a:p>
            <a:r>
              <a:rPr lang="el-GR" sz="5500" b="1" dirty="0" smtClean="0">
                <a:solidFill>
                  <a:schemeClr val="bg2"/>
                </a:solidFill>
                <a:latin typeface="Georgia" pitchFamily="18" charset="0"/>
              </a:rPr>
              <a:t>15 Ιουλίου - Αγίου </a:t>
            </a:r>
            <a:r>
              <a:rPr lang="el-GR" sz="5500" b="1" dirty="0" err="1" smtClean="0">
                <a:solidFill>
                  <a:schemeClr val="bg2"/>
                </a:solidFill>
                <a:latin typeface="Georgia" pitchFamily="18" charset="0"/>
              </a:rPr>
              <a:t>Κήρυκου</a:t>
            </a:r>
            <a:r>
              <a:rPr lang="el-GR" sz="5500" b="1" dirty="0" smtClean="0">
                <a:solidFill>
                  <a:schemeClr val="bg2"/>
                </a:solidFill>
                <a:latin typeface="Georgia" pitchFamily="18" charset="0"/>
              </a:rPr>
              <a:t> και </a:t>
            </a:r>
            <a:r>
              <a:rPr lang="el-GR" sz="5500" b="1" dirty="0" err="1" smtClean="0">
                <a:solidFill>
                  <a:schemeClr val="bg2"/>
                </a:solidFill>
                <a:latin typeface="Georgia" pitchFamily="18" charset="0"/>
              </a:rPr>
              <a:t>Ιουλίτας</a:t>
            </a:r>
            <a:r>
              <a:rPr lang="el-GR" sz="5500" b="1" dirty="0" smtClean="0">
                <a:solidFill>
                  <a:schemeClr val="bg2"/>
                </a:solidFill>
                <a:latin typeface="Georgia" pitchFamily="18" charset="0"/>
              </a:rPr>
              <a:t>  </a:t>
            </a:r>
          </a:p>
          <a:p>
            <a:r>
              <a:rPr lang="el-GR" sz="5500" b="1" dirty="0" smtClean="0">
                <a:solidFill>
                  <a:schemeClr val="bg2"/>
                </a:solidFill>
                <a:latin typeface="Georgia" pitchFamily="18" charset="0"/>
              </a:rPr>
              <a:t>20 Ιουλίου - Προφήτη Ηλία,</a:t>
            </a:r>
          </a:p>
          <a:p>
            <a:r>
              <a:rPr lang="el-GR" sz="5500" b="1" dirty="0" smtClean="0">
                <a:solidFill>
                  <a:schemeClr val="bg2"/>
                </a:solidFill>
                <a:latin typeface="Georgia" pitchFamily="18" charset="0"/>
              </a:rPr>
              <a:t>26 Ιουλίου - Αγίας Παρασκευής </a:t>
            </a:r>
          </a:p>
          <a:p>
            <a:r>
              <a:rPr lang="el-GR" sz="5500" b="1" dirty="0" smtClean="0">
                <a:solidFill>
                  <a:schemeClr val="bg2"/>
                </a:solidFill>
                <a:latin typeface="Georgia" pitchFamily="18" charset="0"/>
              </a:rPr>
              <a:t>27 Ιουλίου - Αγίου Παντελεήμονα.</a:t>
            </a:r>
          </a:p>
          <a:p>
            <a:r>
              <a:rPr lang="el-GR" sz="5500" b="1" dirty="0" smtClean="0">
                <a:solidFill>
                  <a:schemeClr val="bg2"/>
                </a:solidFill>
                <a:latin typeface="Georgia" pitchFamily="18" charset="0"/>
              </a:rPr>
              <a:t>Αλωνάρης:</a:t>
            </a:r>
          </a:p>
          <a:p>
            <a:pPr algn="just">
              <a:lnSpc>
                <a:spcPct val="170000"/>
              </a:lnSpc>
              <a:buNone/>
            </a:pPr>
            <a:r>
              <a:rPr lang="el-GR" sz="5500" b="1" dirty="0" smtClean="0">
                <a:solidFill>
                  <a:schemeClr val="bg2"/>
                </a:solidFill>
                <a:latin typeface="Georgia" pitchFamily="18" charset="0"/>
              </a:rPr>
              <a:t>     </a:t>
            </a:r>
            <a:r>
              <a:rPr lang="el-GR" sz="5500" b="1" dirty="0" smtClean="0">
                <a:latin typeface="Georgia" pitchFamily="18" charset="0"/>
              </a:rPr>
              <a:t>Κάθε χρόνο τον Ιούλιο πραγματοποιείται η γιορτή του Αλωνάρη στην περιοχή της Γούρνας (Άγιος Κωνσταντίνος). Είναι από τις ωραιότερες γιορτές του καλοκαιριού</a:t>
            </a:r>
            <a:r>
              <a:rPr lang="el-GR" sz="5500" dirty="0" smtClean="0">
                <a:latin typeface="Georgia" pitchFamily="18" charset="0"/>
              </a:rPr>
              <a:t>.</a:t>
            </a:r>
          </a:p>
          <a:p>
            <a:pPr>
              <a:lnSpc>
                <a:spcPct val="170000"/>
              </a:lnSpc>
            </a:pPr>
            <a:endParaRPr lang="el-GR" b="1" dirty="0" smtClean="0">
              <a:solidFill>
                <a:schemeClr val="bg2"/>
              </a:solidFill>
              <a:latin typeface="Georgia" pitchFamily="18" charset="0"/>
            </a:endParaRPr>
          </a:p>
          <a:p>
            <a:pPr algn="just">
              <a:lnSpc>
                <a:spcPct val="170000"/>
              </a:lnSpc>
              <a:buNone/>
            </a:pPr>
            <a:r>
              <a:rPr lang="el-GR" b="1" dirty="0" smtClean="0">
                <a:solidFill>
                  <a:schemeClr val="bg2"/>
                </a:solidFill>
                <a:latin typeface="Georgia" pitchFamily="18" charset="0"/>
              </a:rPr>
              <a:t>   </a:t>
            </a:r>
          </a:p>
          <a:p>
            <a:pPr algn="just">
              <a:buNone/>
            </a:pPr>
            <a:endParaRPr lang="el-GR" b="1" dirty="0" smtClean="0">
              <a:latin typeface="Georgia" pitchFamily="18" charset="0"/>
            </a:endParaRPr>
          </a:p>
          <a:p>
            <a:pPr algn="just">
              <a:buNone/>
            </a:pPr>
            <a:endParaRPr lang="el-GR" b="1" dirty="0">
              <a:solidFill>
                <a:schemeClr val="bg2"/>
              </a:solidFill>
              <a:latin typeface="Georgia" pitchFamily="18" charset="0"/>
            </a:endParaRPr>
          </a:p>
        </p:txBody>
      </p:sp>
      <p:sp>
        <p:nvSpPr>
          <p:cNvPr id="3" name="2 - Τίτλος"/>
          <p:cNvSpPr>
            <a:spLocks noGrp="1"/>
          </p:cNvSpPr>
          <p:nvPr>
            <p:ph type="title"/>
          </p:nvPr>
        </p:nvSpPr>
        <p:spPr/>
        <p:txBody>
          <a:bodyPr/>
          <a:lstStyle/>
          <a:p>
            <a:endParaRPr lang="el-GR" dirty="0"/>
          </a:p>
        </p:txBody>
      </p:sp>
      <p:pic>
        <p:nvPicPr>
          <p:cNvPr id="4" name="3 - Εικόνα" descr="C:\Users\ΛΕΒΑΝΤΑ\Desktop\ιουλιος.png"/>
          <p:cNvPicPr/>
          <p:nvPr/>
        </p:nvPicPr>
        <p:blipFill>
          <a:blip r:embed="rId2" cstate="print"/>
          <a:srcRect/>
          <a:stretch>
            <a:fillRect/>
          </a:stretch>
        </p:blipFill>
        <p:spPr bwMode="auto">
          <a:xfrm>
            <a:off x="214282" y="0"/>
            <a:ext cx="8715436" cy="1643050"/>
          </a:xfrm>
          <a:prstGeom prst="rect">
            <a:avLst/>
          </a:prstGeom>
          <a:noFill/>
          <a:ln w="9525">
            <a:noFill/>
            <a:miter lim="800000"/>
            <a:headEnd/>
            <a:tailEnd/>
          </a:ln>
        </p:spPr>
      </p:pic>
      <p:pic>
        <p:nvPicPr>
          <p:cNvPr id="5" name="4 - Εικόνα" descr="C:\Users\ΛΕΒΑΝΤΑ\Desktop\ηθη και εθιμα\Αλώνι_files\aloni.jpg"/>
          <p:cNvPicPr/>
          <p:nvPr/>
        </p:nvPicPr>
        <p:blipFill>
          <a:blip r:embed="rId3" cstate="print"/>
          <a:srcRect/>
          <a:stretch>
            <a:fillRect/>
          </a:stretch>
        </p:blipFill>
        <p:spPr bwMode="auto">
          <a:xfrm>
            <a:off x="6143636" y="3000372"/>
            <a:ext cx="2770603" cy="1826834"/>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2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20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20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20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524000"/>
            <a:ext cx="8229600" cy="5119710"/>
          </a:xfrm>
        </p:spPr>
        <p:txBody>
          <a:bodyPr>
            <a:normAutofit/>
          </a:bodyPr>
          <a:lstStyle/>
          <a:p>
            <a:r>
              <a:rPr lang="el-GR" b="1" dirty="0" smtClean="0">
                <a:solidFill>
                  <a:schemeClr val="bg2"/>
                </a:solidFill>
                <a:latin typeface="Georgia" pitchFamily="18" charset="0"/>
              </a:rPr>
              <a:t>Έθιμα Δεκαπενταύγουστου</a:t>
            </a:r>
          </a:p>
          <a:p>
            <a:pPr algn="just">
              <a:buNone/>
            </a:pPr>
            <a:r>
              <a:rPr lang="el-GR" b="1" dirty="0" smtClean="0">
                <a:solidFill>
                  <a:schemeClr val="bg2"/>
                </a:solidFill>
                <a:latin typeface="Georgia" pitchFamily="18" charset="0"/>
              </a:rPr>
              <a:t>   1</a:t>
            </a:r>
            <a:r>
              <a:rPr lang="el-GR" b="1" baseline="30000" dirty="0" smtClean="0">
                <a:solidFill>
                  <a:schemeClr val="bg2"/>
                </a:solidFill>
                <a:latin typeface="Georgia" pitchFamily="18" charset="0"/>
              </a:rPr>
              <a:t>η</a:t>
            </a:r>
            <a:r>
              <a:rPr lang="el-GR" b="1" dirty="0" smtClean="0">
                <a:solidFill>
                  <a:schemeClr val="bg2"/>
                </a:solidFill>
                <a:latin typeface="Georgia" pitchFamily="18" charset="0"/>
              </a:rPr>
              <a:t> Αυγούστου: </a:t>
            </a:r>
            <a:r>
              <a:rPr lang="el-GR" b="1" dirty="0" smtClean="0">
                <a:latin typeface="Georgia" pitchFamily="18" charset="0"/>
              </a:rPr>
              <a:t>ξεκινούσαν οι «</a:t>
            </a:r>
            <a:r>
              <a:rPr lang="el-GR" b="1" dirty="0" err="1" smtClean="0">
                <a:latin typeface="Georgia" pitchFamily="18" charset="0"/>
              </a:rPr>
              <a:t>Δρύμες</a:t>
            </a:r>
            <a:r>
              <a:rPr lang="el-GR" b="1" dirty="0" smtClean="0">
                <a:latin typeface="Georgia" pitchFamily="18" charset="0"/>
              </a:rPr>
              <a:t>» και κρατούσαν μέχρι και την 6</a:t>
            </a:r>
            <a:r>
              <a:rPr lang="el-GR" b="1" baseline="30000" dirty="0" smtClean="0">
                <a:latin typeface="Georgia" pitchFamily="18" charset="0"/>
              </a:rPr>
              <a:t>η</a:t>
            </a:r>
            <a:r>
              <a:rPr lang="el-GR" b="1" dirty="0" smtClean="0">
                <a:latin typeface="Georgia" pitchFamily="18" charset="0"/>
              </a:rPr>
              <a:t> του μήνα. Οι «</a:t>
            </a:r>
            <a:r>
              <a:rPr lang="el-GR" b="1" dirty="0" err="1" smtClean="0">
                <a:latin typeface="Georgia" pitchFamily="18" charset="0"/>
              </a:rPr>
              <a:t>Δρύμες</a:t>
            </a:r>
            <a:r>
              <a:rPr lang="el-GR" b="1" dirty="0" smtClean="0">
                <a:latin typeface="Georgia" pitchFamily="18" charset="0"/>
              </a:rPr>
              <a:t>» ήταν δυσοίωνες μέρες και κατά τη διάρκειά τους δεν έπρεπε κανείς να λουστεί ή να πλύνει ρούχα.</a:t>
            </a:r>
          </a:p>
          <a:p>
            <a:r>
              <a:rPr lang="el-GR" b="1" dirty="0" smtClean="0">
                <a:solidFill>
                  <a:schemeClr val="bg2"/>
                </a:solidFill>
                <a:latin typeface="Georgia" pitchFamily="18" charset="0"/>
              </a:rPr>
              <a:t>6 Αυγούστου: Τα πρώτα σταφύλια.</a:t>
            </a:r>
          </a:p>
          <a:p>
            <a:pPr algn="just">
              <a:buNone/>
            </a:pPr>
            <a:r>
              <a:rPr lang="el-GR" sz="2400" b="1" dirty="0" smtClean="0">
                <a:latin typeface="Georgia" pitchFamily="18" charset="0"/>
              </a:rPr>
              <a:t>   </a:t>
            </a:r>
            <a:r>
              <a:rPr lang="el-GR" sz="2000" b="1" dirty="0" smtClean="0">
                <a:latin typeface="Georgia" pitchFamily="18" charset="0"/>
              </a:rPr>
              <a:t>Μια </a:t>
            </a:r>
            <a:r>
              <a:rPr lang="el-GR" sz="2000" b="1" dirty="0" err="1" smtClean="0">
                <a:latin typeface="Georgia" pitchFamily="18" charset="0"/>
              </a:rPr>
              <a:t>Λέρικη</a:t>
            </a:r>
            <a:r>
              <a:rPr lang="el-GR" sz="2000" b="1" dirty="0" smtClean="0">
                <a:latin typeface="Georgia" pitchFamily="18" charset="0"/>
              </a:rPr>
              <a:t>, αλλά και γενικά νησιώτικη παράδοση σχετίζεται με τη γιορτή του Σωτήρα. Την ημέρα της</a:t>
            </a:r>
          </a:p>
          <a:p>
            <a:pPr algn="just">
              <a:buNone/>
            </a:pPr>
            <a:r>
              <a:rPr lang="el-GR" sz="2000" b="1" dirty="0" smtClean="0">
                <a:latin typeface="Georgia" pitchFamily="18" charset="0"/>
              </a:rPr>
              <a:t>    γιορτής του </a:t>
            </a:r>
            <a:r>
              <a:rPr lang="el-GR" sz="2000" b="1" dirty="0" err="1" smtClean="0">
                <a:latin typeface="Georgia" pitchFamily="18" charset="0"/>
              </a:rPr>
              <a:t>Σωτήρος</a:t>
            </a:r>
            <a:r>
              <a:rPr lang="el-GR" sz="2000" b="1" dirty="0" smtClean="0">
                <a:latin typeface="Georgia" pitchFamily="18" charset="0"/>
              </a:rPr>
              <a:t> οι ντόπιοι έκοβαν </a:t>
            </a:r>
          </a:p>
          <a:p>
            <a:pPr algn="just">
              <a:buNone/>
            </a:pPr>
            <a:r>
              <a:rPr lang="el-GR" sz="2000" b="1" dirty="0" smtClean="0">
                <a:latin typeface="Georgia" pitchFamily="18" charset="0"/>
              </a:rPr>
              <a:t>    τα πρώτα σταφύλια της χρονιάς και </a:t>
            </a:r>
          </a:p>
          <a:p>
            <a:pPr algn="just">
              <a:buNone/>
            </a:pPr>
            <a:r>
              <a:rPr lang="el-GR" sz="2000" b="1" dirty="0" smtClean="0">
                <a:latin typeface="Georgia" pitchFamily="18" charset="0"/>
              </a:rPr>
              <a:t>    τα έφερναν στην Εκκλησία να ευλογηθούν.</a:t>
            </a:r>
          </a:p>
          <a:p>
            <a:pPr algn="just">
              <a:buNone/>
            </a:pPr>
            <a:endParaRPr lang="el-GR" b="1" dirty="0" smtClean="0">
              <a:latin typeface="Georgia" pitchFamily="18" charset="0"/>
            </a:endParaRPr>
          </a:p>
          <a:p>
            <a:pPr algn="just">
              <a:buNone/>
            </a:pPr>
            <a:endParaRPr lang="el-GR" b="1" dirty="0" smtClean="0">
              <a:solidFill>
                <a:schemeClr val="bg2"/>
              </a:solidFill>
              <a:latin typeface="Georgia" pitchFamily="18" charset="0"/>
            </a:endParaRPr>
          </a:p>
          <a:p>
            <a:endParaRPr lang="el-GR" dirty="0"/>
          </a:p>
        </p:txBody>
      </p:sp>
      <p:sp>
        <p:nvSpPr>
          <p:cNvPr id="3" name="2 - Τίτλος"/>
          <p:cNvSpPr>
            <a:spLocks noGrp="1"/>
          </p:cNvSpPr>
          <p:nvPr>
            <p:ph type="title"/>
          </p:nvPr>
        </p:nvSpPr>
        <p:spPr/>
        <p:txBody>
          <a:bodyPr/>
          <a:lstStyle/>
          <a:p>
            <a:endParaRPr lang="el-GR" dirty="0"/>
          </a:p>
        </p:txBody>
      </p:sp>
      <p:pic>
        <p:nvPicPr>
          <p:cNvPr id="4" name="3 - Εικόνα" descr="C:\Users\ΛΕΒΑΝΤΑ\Desktop\αυγουστος.jpg"/>
          <p:cNvPicPr/>
          <p:nvPr/>
        </p:nvPicPr>
        <p:blipFill>
          <a:blip r:embed="rId2" cstate="print"/>
          <a:srcRect/>
          <a:stretch>
            <a:fillRect/>
          </a:stretch>
        </p:blipFill>
        <p:spPr bwMode="auto">
          <a:xfrm>
            <a:off x="500034" y="0"/>
            <a:ext cx="8286808" cy="1500174"/>
          </a:xfrm>
          <a:prstGeom prst="rect">
            <a:avLst/>
          </a:prstGeom>
          <a:noFill/>
          <a:ln w="9525">
            <a:noFill/>
            <a:miter lim="800000"/>
            <a:headEnd/>
            <a:tailEnd/>
          </a:ln>
        </p:spPr>
      </p:pic>
      <p:pic>
        <p:nvPicPr>
          <p:cNvPr id="5" name="4 - Εικόνα" descr="τρυγος.jpg"/>
          <p:cNvPicPr>
            <a:picLocks noChangeAspect="1"/>
          </p:cNvPicPr>
          <p:nvPr/>
        </p:nvPicPr>
        <p:blipFill>
          <a:blip r:embed="rId3" cstate="print"/>
          <a:stretch>
            <a:fillRect/>
          </a:stretch>
        </p:blipFill>
        <p:spPr>
          <a:xfrm>
            <a:off x="6215074" y="4929198"/>
            <a:ext cx="2609850" cy="17526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2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20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20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pPr algn="just"/>
            <a:r>
              <a:rPr lang="el-GR" sz="2800" b="1" dirty="0" smtClean="0">
                <a:solidFill>
                  <a:schemeClr val="bg2"/>
                </a:solidFill>
                <a:latin typeface="Georgia" pitchFamily="18" charset="0"/>
              </a:rPr>
              <a:t>2</a:t>
            </a:r>
            <a:r>
              <a:rPr lang="el-GR" sz="2800" b="1" baseline="30000" dirty="0" smtClean="0">
                <a:solidFill>
                  <a:schemeClr val="bg2"/>
                </a:solidFill>
                <a:latin typeface="Georgia" pitchFamily="18" charset="0"/>
              </a:rPr>
              <a:t>η</a:t>
            </a:r>
            <a:r>
              <a:rPr lang="el-GR" sz="2800" b="1" dirty="0" smtClean="0">
                <a:solidFill>
                  <a:schemeClr val="bg2"/>
                </a:solidFill>
                <a:latin typeface="Georgia" pitchFamily="18" charset="0"/>
              </a:rPr>
              <a:t> Κυριακή του Αυγούστου - Γιορτή των </a:t>
            </a:r>
            <a:r>
              <a:rPr lang="el-GR" sz="2800" b="1" dirty="0" err="1" smtClean="0">
                <a:solidFill>
                  <a:schemeClr val="bg2"/>
                </a:solidFill>
                <a:latin typeface="Georgia" pitchFamily="18" charset="0"/>
              </a:rPr>
              <a:t>Αλιντίων</a:t>
            </a:r>
            <a:r>
              <a:rPr lang="el-GR" sz="2800" b="1" dirty="0" smtClean="0">
                <a:solidFill>
                  <a:schemeClr val="bg2"/>
                </a:solidFill>
                <a:latin typeface="Georgia" pitchFamily="18" charset="0"/>
              </a:rPr>
              <a:t>.</a:t>
            </a:r>
            <a:r>
              <a:rPr lang="el-GR" sz="2800" dirty="0" smtClean="0"/>
              <a:t> </a:t>
            </a:r>
          </a:p>
          <a:p>
            <a:pPr algn="just">
              <a:buNone/>
            </a:pPr>
            <a:r>
              <a:rPr lang="el-GR" sz="2800" dirty="0" smtClean="0"/>
              <a:t>   </a:t>
            </a:r>
            <a:r>
              <a:rPr lang="el-GR" sz="2800" b="1" dirty="0" smtClean="0">
                <a:latin typeface="Georgia" pitchFamily="18" charset="0"/>
              </a:rPr>
              <a:t>Μοναδική και συμβολική γιορτή. Στην Καρία (Αλικαρνασσό) υπήρχε πόλη που λέγονταν </a:t>
            </a:r>
            <a:r>
              <a:rPr lang="el-GR" sz="2800" b="1" dirty="0" err="1" smtClean="0">
                <a:latin typeface="Georgia" pitchFamily="18" charset="0"/>
              </a:rPr>
              <a:t>Άλινδα</a:t>
            </a:r>
            <a:r>
              <a:rPr lang="el-GR" sz="2800" b="1" dirty="0" smtClean="0">
                <a:latin typeface="Georgia" pitchFamily="18" charset="0"/>
              </a:rPr>
              <a:t>. Οι κάτοικοι ερχόμενοι εδώ ίδρυσαν την πόλη για να τη θυμούνται. Διοργανώνονται </a:t>
            </a:r>
            <a:r>
              <a:rPr lang="el-GR" sz="2800" b="1" dirty="0" err="1" smtClean="0">
                <a:latin typeface="Georgia" pitchFamily="18" charset="0"/>
              </a:rPr>
              <a:t>ναυταθλητικοί</a:t>
            </a:r>
            <a:r>
              <a:rPr lang="el-GR" sz="2800" b="1" dirty="0" smtClean="0">
                <a:latin typeface="Georgia" pitchFamily="18" charset="0"/>
              </a:rPr>
              <a:t> αγώνες.</a:t>
            </a:r>
          </a:p>
          <a:p>
            <a:pPr algn="just"/>
            <a:r>
              <a:rPr lang="el-GR" sz="2800" b="1" dirty="0" smtClean="0">
                <a:solidFill>
                  <a:schemeClr val="bg2"/>
                </a:solidFill>
                <a:latin typeface="Georgia" pitchFamily="18" charset="0"/>
              </a:rPr>
              <a:t> 15 Αυγούστου -</a:t>
            </a:r>
            <a:r>
              <a:rPr lang="el-GR" sz="2800" b="1" dirty="0" smtClean="0"/>
              <a:t> </a:t>
            </a:r>
            <a:r>
              <a:rPr lang="el-GR" sz="2800" b="1" dirty="0" smtClean="0">
                <a:solidFill>
                  <a:schemeClr val="bg2"/>
                </a:solidFill>
                <a:latin typeface="Georgia" pitchFamily="18" charset="0"/>
              </a:rPr>
              <a:t>Προσκύνημα της Παναγίας του Κάστρου. </a:t>
            </a:r>
          </a:p>
          <a:p>
            <a:pPr algn="just">
              <a:buNone/>
            </a:pPr>
            <a:r>
              <a:rPr lang="el-GR" sz="2800" b="1" dirty="0" smtClean="0">
                <a:solidFill>
                  <a:schemeClr val="bg2"/>
                </a:solidFill>
                <a:latin typeface="Georgia" pitchFamily="18" charset="0"/>
              </a:rPr>
              <a:t>   </a:t>
            </a:r>
            <a:r>
              <a:rPr lang="el-GR" sz="2800" b="1" dirty="0" smtClean="0">
                <a:latin typeface="Georgia" pitchFamily="18" charset="0"/>
              </a:rPr>
              <a:t>Τα παλιά χρόνια το πανηγύρι προς τιμή της Παναγιάς γιορταζόταν μέσα στο κάστρο και ήταν το μεγαλύτερο πανηγύρι όλου του χρόνου. </a:t>
            </a:r>
            <a:endParaRPr lang="el-GR" sz="2800" b="1" dirty="0" smtClean="0">
              <a:solidFill>
                <a:schemeClr val="bg2"/>
              </a:solidFill>
              <a:latin typeface="Georgia" pitchFamily="18" charset="0"/>
            </a:endParaRPr>
          </a:p>
          <a:p>
            <a:pPr algn="just"/>
            <a:endParaRPr lang="el-GR" b="1" dirty="0" smtClean="0">
              <a:solidFill>
                <a:schemeClr val="bg2"/>
              </a:solidFill>
              <a:latin typeface="Georgia" pitchFamily="18" charset="0"/>
            </a:endParaRPr>
          </a:p>
          <a:p>
            <a:endParaRPr lang="el-GR" dirty="0" smtClean="0">
              <a:solidFill>
                <a:schemeClr val="bg2"/>
              </a:solidFill>
              <a:latin typeface="Georgia" pitchFamily="18" charset="0"/>
            </a:endParaRPr>
          </a:p>
          <a:p>
            <a:endParaRPr lang="el-GR" dirty="0"/>
          </a:p>
        </p:txBody>
      </p:sp>
      <p:sp>
        <p:nvSpPr>
          <p:cNvPr id="3" name="2 - Τίτλος"/>
          <p:cNvSpPr>
            <a:spLocks noGrp="1"/>
          </p:cNvSpPr>
          <p:nvPr>
            <p:ph type="title"/>
          </p:nvPr>
        </p:nvSpPr>
        <p:spPr/>
        <p:txBody>
          <a:bodyPr/>
          <a:lstStyle/>
          <a:p>
            <a:endParaRPr lang="el-GR" dirty="0"/>
          </a:p>
        </p:txBody>
      </p:sp>
      <p:pic>
        <p:nvPicPr>
          <p:cNvPr id="4" name="3 - Εικόνα" descr="C:\Users\ΛΕΒΑΝΤΑ\Desktop\αυγουστος.jpg"/>
          <p:cNvPicPr/>
          <p:nvPr/>
        </p:nvPicPr>
        <p:blipFill>
          <a:blip r:embed="rId2" cstate="print"/>
          <a:srcRect/>
          <a:stretch>
            <a:fillRect/>
          </a:stretch>
        </p:blipFill>
        <p:spPr bwMode="auto">
          <a:xfrm>
            <a:off x="500034" y="0"/>
            <a:ext cx="8286808" cy="1500174"/>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a:xfrm>
            <a:off x="457200" y="152400"/>
            <a:ext cx="8543956" cy="1704964"/>
          </a:xfrm>
        </p:spPr>
        <p:txBody>
          <a:bodyPr>
            <a:normAutofit/>
          </a:bodyPr>
          <a:lstStyle/>
          <a:p>
            <a:r>
              <a:rPr lang="el-GR" sz="3600" b="1" dirty="0" err="1" smtClean="0">
                <a:solidFill>
                  <a:schemeClr val="accent1">
                    <a:lumMod val="50000"/>
                  </a:schemeClr>
                </a:solidFill>
                <a:latin typeface="Georgia" pitchFamily="18" charset="0"/>
              </a:rPr>
              <a:t>Αλίντια</a:t>
            </a:r>
            <a:r>
              <a:rPr lang="el-GR" sz="3600" b="1" dirty="0" smtClean="0">
                <a:solidFill>
                  <a:schemeClr val="accent1">
                    <a:lumMod val="50000"/>
                  </a:schemeClr>
                </a:solidFill>
                <a:latin typeface="Georgia" pitchFamily="18" charset="0"/>
              </a:rPr>
              <a:t>                  Παναγιά του Κάστρου </a:t>
            </a:r>
            <a:endParaRPr lang="el-GR" sz="3600" b="1" dirty="0">
              <a:solidFill>
                <a:schemeClr val="accent1">
                  <a:lumMod val="50000"/>
                </a:schemeClr>
              </a:solidFill>
              <a:latin typeface="Georgia" pitchFamily="18" charset="0"/>
            </a:endParaRPr>
          </a:p>
        </p:txBody>
      </p:sp>
      <p:pic>
        <p:nvPicPr>
          <p:cNvPr id="11" name="10 - Θέση περιεχομένου" descr="20150809_192725.jpg"/>
          <p:cNvPicPr>
            <a:picLocks noGrp="1" noChangeAspect="1"/>
          </p:cNvPicPr>
          <p:nvPr>
            <p:ph sz="half" idx="1"/>
          </p:nvPr>
        </p:nvPicPr>
        <p:blipFill>
          <a:blip r:embed="rId2" cstate="print"/>
          <a:stretch>
            <a:fillRect/>
          </a:stretch>
        </p:blipFill>
        <p:spPr>
          <a:xfrm>
            <a:off x="214282" y="2500306"/>
            <a:ext cx="3214710" cy="2428892"/>
          </a:xfrm>
          <a:prstGeom prst="rect">
            <a:avLst/>
          </a:prstGeom>
        </p:spPr>
      </p:pic>
      <p:pic>
        <p:nvPicPr>
          <p:cNvPr id="12" name="11 - Θέση περιεχομένου" descr="D1000023.JPG"/>
          <p:cNvPicPr>
            <a:picLocks noGrp="1" noChangeAspect="1"/>
          </p:cNvPicPr>
          <p:nvPr>
            <p:ph sz="half" idx="2"/>
          </p:nvPr>
        </p:nvPicPr>
        <p:blipFill>
          <a:blip r:embed="rId3" cstate="print"/>
          <a:stretch>
            <a:fillRect/>
          </a:stretch>
        </p:blipFill>
        <p:spPr>
          <a:xfrm>
            <a:off x="4357686" y="2643182"/>
            <a:ext cx="4500593" cy="300039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p:txBody>
          <a:bodyPr/>
          <a:lstStyle/>
          <a:p>
            <a:pPr algn="just">
              <a:buNone/>
            </a:pPr>
            <a:r>
              <a:rPr lang="el-GR" dirty="0" smtClean="0"/>
              <a:t>   </a:t>
            </a:r>
            <a:r>
              <a:rPr lang="el-GR" b="1" dirty="0" smtClean="0">
                <a:latin typeface="Georgia" pitchFamily="18" charset="0"/>
              </a:rPr>
              <a:t>Στο νησί της Λέρου αποτελεί ευτύχημα η ύπαρξη ενός παρελθόντος πλούσιου σε ήθη και έθιμα αλλά και ποικίλες παραδόσεις, μιας και αυτό οικοδομεί το παρόν και θεμελιώνει το μέλλον.</a:t>
            </a:r>
            <a:endParaRPr lang="el-GR" b="1" dirty="0">
              <a:latin typeface="Georgia" pitchFamily="18" charset="0"/>
            </a:endParaRPr>
          </a:p>
        </p:txBody>
      </p:sp>
      <p:sp>
        <p:nvSpPr>
          <p:cNvPr id="4" name="3 - Τίτλος"/>
          <p:cNvSpPr>
            <a:spLocks noGrp="1"/>
          </p:cNvSpPr>
          <p:nvPr>
            <p:ph type="title"/>
          </p:nvPr>
        </p:nvSpPr>
        <p:spPr/>
        <p:txBody>
          <a:bodyPr/>
          <a:lstStyle/>
          <a:p>
            <a:r>
              <a:rPr lang="el-GR" b="1" dirty="0" smtClean="0">
                <a:solidFill>
                  <a:schemeClr val="accent1">
                    <a:lumMod val="50000"/>
                  </a:schemeClr>
                </a:solidFill>
                <a:latin typeface="Georgia" pitchFamily="18" charset="0"/>
              </a:rPr>
              <a:t>ΗΘΗ ΚΑΙ ΕΘΙΜΑ ΤΗΣ ΛΕΡΟΥ</a:t>
            </a:r>
            <a:endParaRPr lang="el-GR" b="1" dirty="0">
              <a:solidFill>
                <a:schemeClr val="accent1">
                  <a:lumMod val="50000"/>
                </a:schemeClr>
              </a:solidFill>
              <a:latin typeface="Georgia" pitchFamily="18" charset="0"/>
            </a:endParaRPr>
          </a:p>
        </p:txBody>
      </p:sp>
      <p:pic>
        <p:nvPicPr>
          <p:cNvPr id="6" name="5 - Εικόνα" descr="images (1).jpg"/>
          <p:cNvPicPr>
            <a:picLocks noChangeAspect="1"/>
          </p:cNvPicPr>
          <p:nvPr/>
        </p:nvPicPr>
        <p:blipFill>
          <a:blip r:embed="rId2" cstate="print"/>
          <a:stretch>
            <a:fillRect/>
          </a:stretch>
        </p:blipFill>
        <p:spPr>
          <a:xfrm>
            <a:off x="2214546" y="3286124"/>
            <a:ext cx="6616768" cy="300039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b="1" dirty="0" smtClean="0">
                <a:solidFill>
                  <a:schemeClr val="bg2"/>
                </a:solidFill>
                <a:latin typeface="Georgia" pitchFamily="18" charset="0"/>
              </a:rPr>
              <a:t>27 Αυγούστου - Άγιος Φανούριος.</a:t>
            </a:r>
          </a:p>
          <a:p>
            <a:r>
              <a:rPr lang="el-GR" b="1" dirty="0" smtClean="0">
                <a:solidFill>
                  <a:schemeClr val="bg2"/>
                </a:solidFill>
                <a:latin typeface="Georgia" pitchFamily="18" charset="0"/>
              </a:rPr>
              <a:t>Γιορτή του Κρασιού.</a:t>
            </a:r>
            <a:endParaRPr lang="el-GR" dirty="0" smtClean="0">
              <a:solidFill>
                <a:schemeClr val="bg2"/>
              </a:solidFill>
              <a:latin typeface="Georgia" pitchFamily="18" charset="0"/>
            </a:endParaRPr>
          </a:p>
          <a:p>
            <a:pPr algn="just">
              <a:buNone/>
            </a:pPr>
            <a:r>
              <a:rPr lang="el-GR" dirty="0" smtClean="0"/>
              <a:t>   </a:t>
            </a:r>
            <a:r>
              <a:rPr lang="el-GR" b="1" dirty="0" smtClean="0">
                <a:latin typeface="Georgia" pitchFamily="18" charset="0"/>
              </a:rPr>
              <a:t>Κάθε χρόνο στα τέλη Αυγούστου στον Ξηρόκαμπο γίνεται η «Γιορτή του κρασιού». Μαζεύεται όλο το νησί και οι επισκέπτες που βρίσκονται σ’ αυτό. Από την προηγούμενη ημέρα ετοιμάζεται ο χώρος που ονομάζεται </a:t>
            </a:r>
            <a:r>
              <a:rPr lang="el-GR" b="1" dirty="0" err="1" smtClean="0">
                <a:latin typeface="Georgia" pitchFamily="18" charset="0"/>
              </a:rPr>
              <a:t>Αγλάμπρα</a:t>
            </a:r>
            <a:r>
              <a:rPr lang="el-GR" b="1" dirty="0" smtClean="0">
                <a:latin typeface="Georgia" pitchFamily="18" charset="0"/>
              </a:rPr>
              <a:t>.</a:t>
            </a:r>
            <a:endParaRPr lang="el-GR" dirty="0" smtClean="0">
              <a:solidFill>
                <a:schemeClr val="bg2"/>
              </a:solidFill>
              <a:latin typeface="Georgia" pitchFamily="18" charset="0"/>
            </a:endParaRPr>
          </a:p>
          <a:p>
            <a:pPr algn="just"/>
            <a:r>
              <a:rPr lang="el-GR" b="1" dirty="0" smtClean="0">
                <a:solidFill>
                  <a:schemeClr val="bg2"/>
                </a:solidFill>
                <a:latin typeface="Georgia" pitchFamily="18" charset="0"/>
              </a:rPr>
              <a:t>29 Αυγούστου – Πανηγύρι Αϊ Γιάννη του Νηστευτή.</a:t>
            </a:r>
            <a:endParaRPr lang="el-GR" dirty="0" smtClean="0">
              <a:solidFill>
                <a:schemeClr val="bg2"/>
              </a:solidFill>
              <a:latin typeface="Georgia" pitchFamily="18" charset="0"/>
            </a:endParaRPr>
          </a:p>
          <a:p>
            <a:endParaRPr lang="el-GR" dirty="0"/>
          </a:p>
        </p:txBody>
      </p:sp>
      <p:sp>
        <p:nvSpPr>
          <p:cNvPr id="3" name="2 - Τίτλος"/>
          <p:cNvSpPr>
            <a:spLocks noGrp="1"/>
          </p:cNvSpPr>
          <p:nvPr>
            <p:ph type="title"/>
          </p:nvPr>
        </p:nvSpPr>
        <p:spPr/>
        <p:txBody>
          <a:bodyPr/>
          <a:lstStyle/>
          <a:p>
            <a:endParaRPr lang="el-GR" dirty="0"/>
          </a:p>
        </p:txBody>
      </p:sp>
      <p:pic>
        <p:nvPicPr>
          <p:cNvPr id="4" name="3 - Εικόνα" descr="C:\Users\ΛΕΒΑΝΤΑ\Desktop\αυγουστος.jpg"/>
          <p:cNvPicPr/>
          <p:nvPr/>
        </p:nvPicPr>
        <p:blipFill>
          <a:blip r:embed="rId2" cstate="print"/>
          <a:srcRect/>
          <a:stretch>
            <a:fillRect/>
          </a:stretch>
        </p:blipFill>
        <p:spPr bwMode="auto">
          <a:xfrm>
            <a:off x="467544" y="188640"/>
            <a:ext cx="8208912" cy="1311534"/>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85000" lnSpcReduction="20000"/>
          </a:bodyPr>
          <a:lstStyle/>
          <a:p>
            <a:endParaRPr lang="el-GR" b="1" dirty="0" smtClean="0">
              <a:solidFill>
                <a:schemeClr val="bg2"/>
              </a:solidFill>
              <a:latin typeface="Georgia" pitchFamily="18" charset="0"/>
            </a:endParaRPr>
          </a:p>
          <a:p>
            <a:r>
              <a:rPr lang="el-GR" b="1" dirty="0" smtClean="0">
                <a:solidFill>
                  <a:schemeClr val="bg2"/>
                </a:solidFill>
                <a:latin typeface="Georgia" pitchFamily="18" charset="0"/>
              </a:rPr>
              <a:t>Το στοιχειό του σπιτιού</a:t>
            </a:r>
            <a:r>
              <a:rPr lang="el-GR" dirty="0" smtClean="0"/>
              <a:t> </a:t>
            </a:r>
          </a:p>
          <a:p>
            <a:pPr algn="just">
              <a:buNone/>
            </a:pPr>
            <a:r>
              <a:rPr lang="el-GR" b="1" dirty="0" smtClean="0">
                <a:latin typeface="Georgia" pitchFamily="18" charset="0"/>
              </a:rPr>
              <a:t>   Παραμονή της 1</a:t>
            </a:r>
            <a:r>
              <a:rPr lang="el-GR" b="1" baseline="30000" dirty="0" smtClean="0">
                <a:latin typeface="Georgia" pitchFamily="18" charset="0"/>
              </a:rPr>
              <a:t>ης</a:t>
            </a:r>
            <a:r>
              <a:rPr lang="el-GR" b="1" dirty="0" smtClean="0">
                <a:latin typeface="Georgia" pitchFamily="18" charset="0"/>
              </a:rPr>
              <a:t> του Σεπτέμβρη η κυρά του σπιτιού έστρωνε το τραπέζι με:</a:t>
            </a:r>
          </a:p>
          <a:p>
            <a:pPr lvl="0" algn="just">
              <a:buFont typeface="Wingdings" pitchFamily="2" charset="2"/>
              <a:buChar char="Ø"/>
            </a:pPr>
            <a:r>
              <a:rPr lang="el-GR" b="1" dirty="0" smtClean="0">
                <a:latin typeface="Georgia" pitchFamily="18" charset="0"/>
              </a:rPr>
              <a:t>Καθαρό τραπεζομάντηλο</a:t>
            </a:r>
          </a:p>
          <a:p>
            <a:pPr lvl="0" algn="just">
              <a:buFont typeface="Wingdings" pitchFamily="2" charset="2"/>
              <a:buChar char="Ø"/>
            </a:pPr>
            <a:r>
              <a:rPr lang="el-GR" b="1" dirty="0" smtClean="0">
                <a:latin typeface="Georgia" pitchFamily="18" charset="0"/>
              </a:rPr>
              <a:t>Πετσέτα, πιάτο, μαχαίρι, πιρούνι</a:t>
            </a:r>
          </a:p>
          <a:p>
            <a:pPr algn="just">
              <a:buFont typeface="Wingdings" pitchFamily="2" charset="2"/>
              <a:buChar char="Ø"/>
            </a:pPr>
            <a:r>
              <a:rPr lang="el-GR" b="1" dirty="0" smtClean="0">
                <a:latin typeface="Georgia" pitchFamily="18" charset="0"/>
              </a:rPr>
              <a:t>Ένα ποτήρι καθαρό νερό και,</a:t>
            </a:r>
          </a:p>
          <a:p>
            <a:pPr lvl="0" algn="just">
              <a:buFont typeface="Wingdings" pitchFamily="2" charset="2"/>
              <a:buChar char="Ø"/>
            </a:pPr>
            <a:r>
              <a:rPr lang="el-GR" b="1" dirty="0" smtClean="0">
                <a:latin typeface="Georgia" pitchFamily="18" charset="0"/>
              </a:rPr>
              <a:t>Τα καλύτερα φρούτα της εποχής (σταφύλια, σύκα, ρόδια).</a:t>
            </a:r>
          </a:p>
          <a:p>
            <a:pPr algn="just">
              <a:buNone/>
            </a:pPr>
            <a:r>
              <a:rPr lang="el-GR" b="1" dirty="0" smtClean="0">
                <a:latin typeface="Georgia" pitchFamily="18" charset="0"/>
              </a:rPr>
              <a:t>   Όλα αυτά, γιατί το βράδυ θα ερχότανε να φάει το «στοιχειό» του σπιτιού. </a:t>
            </a:r>
          </a:p>
          <a:p>
            <a:pPr algn="just">
              <a:buNone/>
            </a:pPr>
            <a:r>
              <a:rPr lang="el-GR" b="1" dirty="0" smtClean="0">
                <a:latin typeface="Georgia" pitchFamily="18" charset="0"/>
              </a:rPr>
              <a:t>   </a:t>
            </a:r>
            <a:r>
              <a:rPr lang="el-GR" b="1" dirty="0" smtClean="0">
                <a:solidFill>
                  <a:schemeClr val="accent1">
                    <a:lumMod val="50000"/>
                  </a:schemeClr>
                </a:solidFill>
                <a:latin typeface="Georgia" pitchFamily="18" charset="0"/>
              </a:rPr>
              <a:t>(</a:t>
            </a:r>
            <a:r>
              <a:rPr lang="el-GR" b="1" i="1" dirty="0" smtClean="0">
                <a:solidFill>
                  <a:schemeClr val="accent1">
                    <a:lumMod val="50000"/>
                  </a:schemeClr>
                </a:solidFill>
                <a:latin typeface="Georgia" pitchFamily="18" charset="0"/>
              </a:rPr>
              <a:t>Πρόληψη- Δεισιδαιμονία).</a:t>
            </a:r>
          </a:p>
          <a:p>
            <a:pPr algn="just">
              <a:buFont typeface="Wingdings" pitchFamily="2" charset="2"/>
              <a:buChar char="Ø"/>
            </a:pPr>
            <a:r>
              <a:rPr lang="el-GR" b="1" dirty="0" smtClean="0">
                <a:latin typeface="Georgia" pitchFamily="18" charset="0"/>
              </a:rPr>
              <a:t>Ο Σεπτέμβρης διεκδικεί την πρωτιά του εκκλησιαστικού, αλλά και του γεωργικού έτους.</a:t>
            </a:r>
            <a:endParaRPr lang="el-GR" b="1" i="1" dirty="0" smtClean="0">
              <a:solidFill>
                <a:schemeClr val="accent1">
                  <a:lumMod val="50000"/>
                </a:schemeClr>
              </a:solidFill>
              <a:latin typeface="Georgia" pitchFamily="18" charset="0"/>
            </a:endParaRPr>
          </a:p>
          <a:p>
            <a:pPr algn="just">
              <a:buNone/>
            </a:pPr>
            <a:endParaRPr lang="el-GR" b="1" dirty="0" smtClean="0">
              <a:solidFill>
                <a:schemeClr val="accent1">
                  <a:lumMod val="50000"/>
                </a:schemeClr>
              </a:solidFill>
              <a:latin typeface="Georgia" pitchFamily="18" charset="0"/>
            </a:endParaRPr>
          </a:p>
          <a:p>
            <a:pPr algn="just">
              <a:buNone/>
            </a:pPr>
            <a:endParaRPr lang="el-GR" b="1" dirty="0">
              <a:latin typeface="Georgia" pitchFamily="18" charset="0"/>
            </a:endParaRPr>
          </a:p>
        </p:txBody>
      </p:sp>
      <p:sp>
        <p:nvSpPr>
          <p:cNvPr id="3" name="2 - Τίτλος"/>
          <p:cNvSpPr>
            <a:spLocks noGrp="1"/>
          </p:cNvSpPr>
          <p:nvPr>
            <p:ph type="title"/>
          </p:nvPr>
        </p:nvSpPr>
        <p:spPr>
          <a:xfrm>
            <a:off x="428596" y="0"/>
            <a:ext cx="8229600" cy="1219200"/>
          </a:xfrm>
        </p:spPr>
        <p:txBody>
          <a:bodyPr>
            <a:normAutofit fontScale="90000"/>
          </a:bodyPr>
          <a:lstStyle/>
          <a:p>
            <a:pPr algn="ctr"/>
            <a:r>
              <a:rPr lang="el-GR" b="1" dirty="0" smtClean="0">
                <a:solidFill>
                  <a:schemeClr val="tx2">
                    <a:lumMod val="50000"/>
                  </a:schemeClr>
                </a:solidFill>
                <a:latin typeface="Georgia" pitchFamily="18" charset="0"/>
              </a:rPr>
              <a:t>ΦΘΙΝΩΠΟΡΟ.</a:t>
            </a:r>
            <a:r>
              <a:rPr lang="el-GR" dirty="0" smtClean="0">
                <a:solidFill>
                  <a:schemeClr val="tx2">
                    <a:lumMod val="50000"/>
                  </a:schemeClr>
                </a:solidFill>
                <a:latin typeface="Georgia" pitchFamily="18" charset="0"/>
              </a:rPr>
              <a:t/>
            </a:r>
            <a:br>
              <a:rPr lang="el-GR" dirty="0" smtClean="0">
                <a:solidFill>
                  <a:schemeClr val="tx2">
                    <a:lumMod val="50000"/>
                  </a:schemeClr>
                </a:solidFill>
                <a:latin typeface="Georgia" pitchFamily="18" charset="0"/>
              </a:rPr>
            </a:br>
            <a:endParaRPr lang="el-GR" dirty="0">
              <a:solidFill>
                <a:schemeClr val="tx2">
                  <a:lumMod val="50000"/>
                </a:schemeClr>
              </a:solidFill>
              <a:latin typeface="Georgia" pitchFamily="18" charset="0"/>
            </a:endParaRPr>
          </a:p>
        </p:txBody>
      </p:sp>
      <p:pic>
        <p:nvPicPr>
          <p:cNvPr id="4" name="3 - Εικόνα" descr="C:\Users\ΛΕΒΑΝΤΑ\Desktop\σεπτεμβριος.jpg"/>
          <p:cNvPicPr/>
          <p:nvPr/>
        </p:nvPicPr>
        <p:blipFill>
          <a:blip r:embed="rId2" cstate="print"/>
          <a:srcRect/>
          <a:stretch>
            <a:fillRect/>
          </a:stretch>
        </p:blipFill>
        <p:spPr bwMode="auto">
          <a:xfrm>
            <a:off x="500034" y="571480"/>
            <a:ext cx="8429684" cy="1072839"/>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2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20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20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20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2000"/>
                                        <p:tgtEl>
                                          <p:spTgt spid="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fade">
                                      <p:cBhvr>
                                        <p:cTn id="57"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b="1" dirty="0" smtClean="0">
                <a:solidFill>
                  <a:schemeClr val="bg2"/>
                </a:solidFill>
                <a:latin typeface="Georgia" pitchFamily="18" charset="0"/>
              </a:rPr>
              <a:t>Εκκλησιαστική Πρωτοχρονιά</a:t>
            </a:r>
            <a:endParaRPr lang="el-GR" dirty="0" smtClean="0">
              <a:solidFill>
                <a:schemeClr val="bg2"/>
              </a:solidFill>
              <a:latin typeface="Georgia" pitchFamily="18" charset="0"/>
            </a:endParaRPr>
          </a:p>
          <a:p>
            <a:pPr algn="just">
              <a:buFont typeface="Wingdings" pitchFamily="2" charset="2"/>
              <a:buChar char="Ø"/>
            </a:pPr>
            <a:r>
              <a:rPr lang="el-GR" sz="2800" b="1" dirty="0" smtClean="0">
                <a:latin typeface="Georgia" pitchFamily="18" charset="0"/>
              </a:rPr>
              <a:t>Οι γυναίκες της Λέρου πηγαίνουν φρούτα της εποχής, όπως σταφύλια, σύκα, καρπούζια, μέσα σε πανέρια και τα αποθέτουν στους τάφους των αγαπημένων νεκρών τους.</a:t>
            </a:r>
          </a:p>
          <a:p>
            <a:pPr algn="just">
              <a:buFont typeface="Wingdings" pitchFamily="2" charset="2"/>
              <a:buChar char="Ø"/>
            </a:pPr>
            <a:r>
              <a:rPr lang="el-GR" sz="2800" b="1" dirty="0" smtClean="0">
                <a:latin typeface="Georgia" pitchFamily="18" charset="0"/>
              </a:rPr>
              <a:t>Οι ζευγάδες στα νησιά, κάνουν αγιασμό και ξεχωρίζουν το σπόρο, που θα σκορπίσουν στη γη τους.</a:t>
            </a:r>
          </a:p>
          <a:p>
            <a:endParaRPr lang="el-GR" dirty="0"/>
          </a:p>
        </p:txBody>
      </p:sp>
      <p:sp>
        <p:nvSpPr>
          <p:cNvPr id="3" name="2 - Τίτλος"/>
          <p:cNvSpPr>
            <a:spLocks noGrp="1"/>
          </p:cNvSpPr>
          <p:nvPr>
            <p:ph type="title"/>
          </p:nvPr>
        </p:nvSpPr>
        <p:spPr/>
        <p:txBody>
          <a:bodyPr/>
          <a:lstStyle/>
          <a:p>
            <a:endParaRPr lang="el-GR" dirty="0"/>
          </a:p>
        </p:txBody>
      </p:sp>
      <p:pic>
        <p:nvPicPr>
          <p:cNvPr id="4" name="3 - Εικόνα" descr="C:\Users\ΛΕΒΑΝΤΑ\Desktop\σεπτεμβριος.jpg"/>
          <p:cNvPicPr/>
          <p:nvPr/>
        </p:nvPicPr>
        <p:blipFill>
          <a:blip r:embed="rId2" cstate="print"/>
          <a:srcRect/>
          <a:stretch>
            <a:fillRect/>
          </a:stretch>
        </p:blipFill>
        <p:spPr bwMode="auto">
          <a:xfrm>
            <a:off x="428596" y="214290"/>
            <a:ext cx="8215370" cy="121571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b="1" dirty="0" smtClean="0">
                <a:solidFill>
                  <a:schemeClr val="bg2"/>
                </a:solidFill>
                <a:latin typeface="Georgia" pitchFamily="18" charset="0"/>
              </a:rPr>
              <a:t>Γιορτή της Τράτας</a:t>
            </a:r>
          </a:p>
          <a:p>
            <a:pPr algn="just">
              <a:buNone/>
            </a:pPr>
            <a:r>
              <a:rPr lang="el-GR" dirty="0" smtClean="0"/>
              <a:t>   </a:t>
            </a:r>
            <a:r>
              <a:rPr lang="el-GR" b="1" dirty="0" smtClean="0">
                <a:latin typeface="Georgia" pitchFamily="18" charset="0"/>
              </a:rPr>
              <a:t>Κάθε χρόνο στην περιοχή του </a:t>
            </a:r>
            <a:r>
              <a:rPr lang="el-GR" b="1" dirty="0" err="1" smtClean="0">
                <a:latin typeface="Georgia" pitchFamily="18" charset="0"/>
              </a:rPr>
              <a:t>Παντελιού</a:t>
            </a:r>
            <a:r>
              <a:rPr lang="el-GR" b="1" dirty="0" smtClean="0">
                <a:latin typeface="Georgia" pitchFamily="18" charset="0"/>
              </a:rPr>
              <a:t> πραγματοποιείται η «γιορτή της τράτας» και γίνεται η αναπαράσταση του τρόπου ψαρέματος με τράτα, από κάποιους ψαράδες.</a:t>
            </a:r>
          </a:p>
          <a:p>
            <a:pPr algn="just">
              <a:buNone/>
            </a:pPr>
            <a:r>
              <a:rPr lang="el-GR" b="1" dirty="0" smtClean="0">
                <a:latin typeface="Georgia" pitchFamily="18" charset="0"/>
              </a:rPr>
              <a:t>   Ακολουθεί γλέντι με παραδοσιακά όργανα, μοιράζεται στον κόσμο άφθονο κρασί και ψήνονται τα ψάρια που ψαρεύονται.</a:t>
            </a:r>
          </a:p>
          <a:p>
            <a:endParaRPr lang="el-GR" dirty="0" smtClean="0">
              <a:solidFill>
                <a:schemeClr val="bg2"/>
              </a:solidFill>
              <a:latin typeface="Georgia" pitchFamily="18" charset="0"/>
            </a:endParaRPr>
          </a:p>
          <a:p>
            <a:endParaRPr lang="el-GR" dirty="0"/>
          </a:p>
        </p:txBody>
      </p:sp>
      <p:sp>
        <p:nvSpPr>
          <p:cNvPr id="3" name="2 - Τίτλος"/>
          <p:cNvSpPr>
            <a:spLocks noGrp="1"/>
          </p:cNvSpPr>
          <p:nvPr>
            <p:ph type="title"/>
          </p:nvPr>
        </p:nvSpPr>
        <p:spPr/>
        <p:txBody>
          <a:bodyPr/>
          <a:lstStyle/>
          <a:p>
            <a:endParaRPr lang="el-GR" dirty="0"/>
          </a:p>
        </p:txBody>
      </p:sp>
      <p:pic>
        <p:nvPicPr>
          <p:cNvPr id="4" name="3 - Εικόνα" descr="C:\Users\ΛΕΒΑΝΤΑ\Desktop\σεπτεμβριος.jpg"/>
          <p:cNvPicPr/>
          <p:nvPr/>
        </p:nvPicPr>
        <p:blipFill>
          <a:blip r:embed="rId2" cstate="print"/>
          <a:srcRect/>
          <a:stretch>
            <a:fillRect/>
          </a:stretch>
        </p:blipFill>
        <p:spPr bwMode="auto">
          <a:xfrm>
            <a:off x="500034" y="214290"/>
            <a:ext cx="8215370" cy="1215715"/>
          </a:xfrm>
          <a:prstGeom prst="rect">
            <a:avLst/>
          </a:prstGeom>
          <a:noFill/>
          <a:ln w="9525">
            <a:noFill/>
            <a:miter lim="800000"/>
            <a:headEnd/>
            <a:tailEnd/>
          </a:ln>
        </p:spPr>
      </p:pic>
      <p:pic>
        <p:nvPicPr>
          <p:cNvPr id="5" name="4 - Εικόνα" descr="mqdefault.jpg"/>
          <p:cNvPicPr>
            <a:picLocks noChangeAspect="1"/>
          </p:cNvPicPr>
          <p:nvPr/>
        </p:nvPicPr>
        <p:blipFill>
          <a:blip r:embed="rId3" cstate="print"/>
          <a:stretch>
            <a:fillRect/>
          </a:stretch>
        </p:blipFill>
        <p:spPr>
          <a:xfrm>
            <a:off x="5572132" y="4857760"/>
            <a:ext cx="3134375" cy="176308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lgn="just"/>
            <a:endParaRPr lang="el-GR" b="1" dirty="0" smtClean="0">
              <a:solidFill>
                <a:schemeClr val="bg2"/>
              </a:solidFill>
              <a:latin typeface="Georgia" pitchFamily="18" charset="0"/>
            </a:endParaRPr>
          </a:p>
          <a:p>
            <a:pPr algn="just"/>
            <a:r>
              <a:rPr lang="el-GR" b="1" dirty="0" smtClean="0">
                <a:solidFill>
                  <a:schemeClr val="bg2"/>
                </a:solidFill>
                <a:latin typeface="Georgia" pitchFamily="18" charset="0"/>
              </a:rPr>
              <a:t>20 Σεπτεμβρίου – Αγίου Ευσταθίου</a:t>
            </a:r>
          </a:p>
          <a:p>
            <a:pPr algn="just"/>
            <a:endParaRPr lang="el-GR" b="1" dirty="0" smtClean="0">
              <a:solidFill>
                <a:schemeClr val="bg2"/>
              </a:solidFill>
              <a:latin typeface="Georgia" pitchFamily="18" charset="0"/>
            </a:endParaRPr>
          </a:p>
          <a:p>
            <a:pPr algn="just">
              <a:buNone/>
            </a:pPr>
            <a:r>
              <a:rPr lang="el-GR" dirty="0" smtClean="0"/>
              <a:t>   </a:t>
            </a:r>
            <a:r>
              <a:rPr lang="el-GR" b="1" dirty="0" smtClean="0">
                <a:latin typeface="Georgia" pitchFamily="18" charset="0"/>
              </a:rPr>
              <a:t>Ως προστάτης των κυνηγών έχει καθιερωθεί γλέντι από το σύλλογο κυνηγών με πλούσια εδέσματα και κρασί. Το εξωκλήσι βρίσκεται στην περιοχή Κατσούνι, μέσα σε ένα τούνελ από την εποχή του Β’ Παγκοσμίου Πολέμου.</a:t>
            </a:r>
          </a:p>
          <a:p>
            <a:pPr algn="just"/>
            <a:endParaRPr lang="el-GR" dirty="0" smtClean="0">
              <a:solidFill>
                <a:schemeClr val="bg2"/>
              </a:solidFill>
              <a:latin typeface="Georgia" pitchFamily="18" charset="0"/>
            </a:endParaRPr>
          </a:p>
          <a:p>
            <a:pPr>
              <a:buNone/>
            </a:pPr>
            <a:endParaRPr lang="el-GR" dirty="0"/>
          </a:p>
        </p:txBody>
      </p:sp>
      <p:sp>
        <p:nvSpPr>
          <p:cNvPr id="3" name="2 - Τίτλος"/>
          <p:cNvSpPr>
            <a:spLocks noGrp="1"/>
          </p:cNvSpPr>
          <p:nvPr>
            <p:ph type="title"/>
          </p:nvPr>
        </p:nvSpPr>
        <p:spPr/>
        <p:txBody>
          <a:bodyPr/>
          <a:lstStyle/>
          <a:p>
            <a:endParaRPr lang="el-GR" dirty="0"/>
          </a:p>
        </p:txBody>
      </p:sp>
      <p:pic>
        <p:nvPicPr>
          <p:cNvPr id="4" name="3 - Εικόνα" descr="C:\Users\ΛΕΒΑΝΤΑ\Desktop\σεπτεμβριος.jpg"/>
          <p:cNvPicPr/>
          <p:nvPr/>
        </p:nvPicPr>
        <p:blipFill>
          <a:blip r:embed="rId2" cstate="print"/>
          <a:srcRect/>
          <a:stretch>
            <a:fillRect/>
          </a:stretch>
        </p:blipFill>
        <p:spPr bwMode="auto">
          <a:xfrm>
            <a:off x="500034" y="214290"/>
            <a:ext cx="8215370" cy="121571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τρυγος.jpg"/>
          <p:cNvPicPr>
            <a:picLocks noChangeAspect="1"/>
          </p:cNvPicPr>
          <p:nvPr/>
        </p:nvPicPr>
        <p:blipFill>
          <a:blip r:embed="rId2" cstate="print"/>
          <a:stretch>
            <a:fillRect/>
          </a:stretch>
        </p:blipFill>
        <p:spPr>
          <a:xfrm>
            <a:off x="6072198" y="4786322"/>
            <a:ext cx="2609850" cy="1752600"/>
          </a:xfrm>
          <a:prstGeom prst="rect">
            <a:avLst/>
          </a:prstGeom>
        </p:spPr>
      </p:pic>
      <p:sp>
        <p:nvSpPr>
          <p:cNvPr id="2" name="1 - Θέση περιεχομένου"/>
          <p:cNvSpPr>
            <a:spLocks noGrp="1"/>
          </p:cNvSpPr>
          <p:nvPr>
            <p:ph idx="1"/>
          </p:nvPr>
        </p:nvSpPr>
        <p:spPr/>
        <p:txBody>
          <a:bodyPr/>
          <a:lstStyle/>
          <a:p>
            <a:r>
              <a:rPr lang="el-GR" b="1" dirty="0" smtClean="0">
                <a:solidFill>
                  <a:schemeClr val="bg2"/>
                </a:solidFill>
                <a:latin typeface="Georgia" pitchFamily="18" charset="0"/>
              </a:rPr>
              <a:t>Κρασί-Τρύγος.</a:t>
            </a:r>
          </a:p>
          <a:p>
            <a:pPr lvl="0" algn="just">
              <a:buNone/>
            </a:pPr>
            <a:r>
              <a:rPr lang="el-GR" b="1" dirty="0" smtClean="0">
                <a:solidFill>
                  <a:schemeClr val="bg2"/>
                </a:solidFill>
                <a:latin typeface="Georgia" pitchFamily="18" charset="0"/>
              </a:rPr>
              <a:t>   </a:t>
            </a:r>
            <a:r>
              <a:rPr lang="el-GR" b="1" dirty="0" smtClean="0">
                <a:latin typeface="Georgia" pitchFamily="18" charset="0"/>
              </a:rPr>
              <a:t>Μεγάλη γιορτή πραγματοποιείται το Σεπτέμβρη μετά τον τρύγο. Κοπέλες και αγόρια:</a:t>
            </a:r>
          </a:p>
          <a:p>
            <a:pPr lvl="0" algn="just">
              <a:buFont typeface="Wingdings" pitchFamily="2" charset="2"/>
              <a:buChar char="v"/>
            </a:pPr>
            <a:r>
              <a:rPr lang="el-GR" b="1" dirty="0" smtClean="0">
                <a:latin typeface="Georgia" pitchFamily="18" charset="0"/>
              </a:rPr>
              <a:t> Κόβουν σταφύλια σε κοφίνια τραγουδώντας</a:t>
            </a:r>
          </a:p>
          <a:p>
            <a:pPr lvl="0" algn="just">
              <a:buFont typeface="Wingdings" pitchFamily="2" charset="2"/>
              <a:buChar char="v"/>
            </a:pPr>
            <a:r>
              <a:rPr lang="el-GR" b="1" dirty="0" smtClean="0">
                <a:latin typeface="Georgia" pitchFamily="18" charset="0"/>
              </a:rPr>
              <a:t>Τα μεταφέρουν στα πατητήρια για λίγες ημέρες                                                    </a:t>
            </a:r>
          </a:p>
          <a:p>
            <a:pPr lvl="0" algn="just">
              <a:buFont typeface="Wingdings" pitchFamily="2" charset="2"/>
              <a:buChar char="v"/>
            </a:pPr>
            <a:r>
              <a:rPr lang="el-GR" b="1" dirty="0" smtClean="0">
                <a:latin typeface="Georgia" pitchFamily="18" charset="0"/>
              </a:rPr>
              <a:t>Τα αφήνουν στον ήλιο για την παραγωγή του μούστου και,</a:t>
            </a:r>
          </a:p>
          <a:p>
            <a:pPr lvl="0" algn="just">
              <a:buFont typeface="Wingdings" pitchFamily="2" charset="2"/>
              <a:buChar char="v"/>
            </a:pPr>
            <a:r>
              <a:rPr lang="el-GR" b="1" dirty="0" smtClean="0">
                <a:latin typeface="Georgia" pitchFamily="18" charset="0"/>
              </a:rPr>
              <a:t>Στη συνέχεια φτιάχνουν το ξύδι (γλυκάδι)</a:t>
            </a:r>
          </a:p>
          <a:p>
            <a:pPr algn="just">
              <a:buNone/>
            </a:pPr>
            <a:endParaRPr lang="el-GR" b="1" dirty="0" smtClean="0">
              <a:latin typeface="Georgia" pitchFamily="18" charset="0"/>
            </a:endParaRPr>
          </a:p>
          <a:p>
            <a:endParaRPr lang="el-GR" dirty="0"/>
          </a:p>
        </p:txBody>
      </p:sp>
      <p:sp>
        <p:nvSpPr>
          <p:cNvPr id="3" name="2 - Τίτλος"/>
          <p:cNvSpPr>
            <a:spLocks noGrp="1"/>
          </p:cNvSpPr>
          <p:nvPr>
            <p:ph type="title"/>
          </p:nvPr>
        </p:nvSpPr>
        <p:spPr/>
        <p:txBody>
          <a:bodyPr/>
          <a:lstStyle/>
          <a:p>
            <a:endParaRPr lang="el-GR" dirty="0"/>
          </a:p>
        </p:txBody>
      </p:sp>
      <p:pic>
        <p:nvPicPr>
          <p:cNvPr id="4" name="3 - Εικόνα" descr="C:\Users\ΛΕΒΑΝΤΑ\Desktop\σεπτεμβριος.jpg"/>
          <p:cNvPicPr/>
          <p:nvPr/>
        </p:nvPicPr>
        <p:blipFill>
          <a:blip r:embed="rId3" cstate="print"/>
          <a:srcRect/>
          <a:stretch>
            <a:fillRect/>
          </a:stretch>
        </p:blipFill>
        <p:spPr bwMode="auto">
          <a:xfrm>
            <a:off x="500034" y="214290"/>
            <a:ext cx="8215370" cy="121571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2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buNone/>
            </a:pPr>
            <a:r>
              <a:rPr lang="el-GR" b="1" dirty="0" smtClean="0">
                <a:solidFill>
                  <a:schemeClr val="bg2"/>
                </a:solidFill>
                <a:latin typeface="Georgia" pitchFamily="18" charset="0"/>
              </a:rPr>
              <a:t>Όργωμα.</a:t>
            </a:r>
          </a:p>
          <a:p>
            <a:pPr algn="just"/>
            <a:r>
              <a:rPr lang="el-GR" b="1" dirty="0" smtClean="0">
                <a:latin typeface="Georgia" pitchFamily="18" charset="0"/>
              </a:rPr>
              <a:t>Μετά τα πρωτοβρόχια, ο κάθε γεωργός, όταν ξεκινούσε για πρώτη φορά σπορά, έβαζε πρώτα στο δισάκι του μια εικόνα της Παναγιάς και έπειτα σπόρο και ένα ρόδι, για να γίνει η σοδειά του όμορφη σαν το ρόδι.</a:t>
            </a:r>
          </a:p>
          <a:p>
            <a:pPr algn="just"/>
            <a:r>
              <a:rPr lang="el-GR" b="1" dirty="0" smtClean="0">
                <a:latin typeface="Georgia" pitchFamily="18" charset="0"/>
              </a:rPr>
              <a:t>Χρησιμοποιούσαν το παραδοσιακό αλέτρι και τα ζώα το κινούν με υπακοή από την Ανατολή μέχρι τη Δύση του ήλιου, </a:t>
            </a:r>
          </a:p>
          <a:p>
            <a:pPr algn="just">
              <a:buNone/>
            </a:pPr>
            <a:r>
              <a:rPr lang="el-GR" b="1" dirty="0" smtClean="0">
                <a:latin typeface="Georgia" pitchFamily="18" charset="0"/>
              </a:rPr>
              <a:t>    οργώνοντας τα χωράφια.</a:t>
            </a:r>
          </a:p>
          <a:p>
            <a:pPr algn="just">
              <a:buNone/>
            </a:pPr>
            <a:endParaRPr lang="el-GR" b="1" dirty="0" smtClean="0">
              <a:solidFill>
                <a:schemeClr val="bg2"/>
              </a:solidFill>
              <a:latin typeface="Georgia" pitchFamily="18" charset="0"/>
            </a:endParaRPr>
          </a:p>
          <a:p>
            <a:endParaRPr lang="el-GR" dirty="0"/>
          </a:p>
        </p:txBody>
      </p:sp>
      <p:sp>
        <p:nvSpPr>
          <p:cNvPr id="3" name="2 - Τίτλος"/>
          <p:cNvSpPr>
            <a:spLocks noGrp="1"/>
          </p:cNvSpPr>
          <p:nvPr>
            <p:ph type="title"/>
          </p:nvPr>
        </p:nvSpPr>
        <p:spPr/>
        <p:txBody>
          <a:bodyPr/>
          <a:lstStyle/>
          <a:p>
            <a:endParaRPr lang="el-GR" dirty="0"/>
          </a:p>
        </p:txBody>
      </p:sp>
      <p:pic>
        <p:nvPicPr>
          <p:cNvPr id="4" name="15 - Εικόνα" descr="οκτώβριος.png"/>
          <p:cNvPicPr/>
          <p:nvPr/>
        </p:nvPicPr>
        <p:blipFill>
          <a:blip r:embed="rId2" cstate="print"/>
          <a:stretch>
            <a:fillRect/>
          </a:stretch>
        </p:blipFill>
        <p:spPr>
          <a:xfrm>
            <a:off x="214282" y="0"/>
            <a:ext cx="8715436" cy="1500174"/>
          </a:xfrm>
          <a:prstGeom prst="rect">
            <a:avLst/>
          </a:prstGeom>
        </p:spPr>
      </p:pic>
      <p:pic>
        <p:nvPicPr>
          <p:cNvPr id="5" name="4 - Εικόνα" descr="οργωμα.jpg"/>
          <p:cNvPicPr>
            <a:picLocks noChangeAspect="1"/>
          </p:cNvPicPr>
          <p:nvPr/>
        </p:nvPicPr>
        <p:blipFill>
          <a:blip r:embed="rId3" cstate="print"/>
          <a:stretch>
            <a:fillRect/>
          </a:stretch>
        </p:blipFill>
        <p:spPr>
          <a:xfrm>
            <a:off x="5857884" y="4857760"/>
            <a:ext cx="2743200" cy="1810512"/>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25000" lnSpcReduction="20000"/>
          </a:bodyPr>
          <a:lstStyle/>
          <a:p>
            <a:r>
              <a:rPr lang="el-GR" sz="9600" b="1" dirty="0" smtClean="0">
                <a:solidFill>
                  <a:schemeClr val="bg2"/>
                </a:solidFill>
                <a:latin typeface="Georgia" pitchFamily="18" charset="0"/>
              </a:rPr>
              <a:t>Ρόδια.</a:t>
            </a:r>
          </a:p>
          <a:p>
            <a:pPr algn="just">
              <a:buNone/>
            </a:pPr>
            <a:r>
              <a:rPr lang="el-GR" sz="9600" b="1" dirty="0" smtClean="0">
                <a:latin typeface="Georgia" pitchFamily="18" charset="0"/>
              </a:rPr>
              <a:t>   Στις 3 Νοεμβρίου κρεμούν ρόδια για να ξεραίνονται και για να τα χρησιμοποιήσουν:</a:t>
            </a:r>
          </a:p>
          <a:p>
            <a:pPr lvl="0">
              <a:buFont typeface="Wingdings" pitchFamily="2" charset="2"/>
              <a:buChar char="v"/>
            </a:pPr>
            <a:r>
              <a:rPr lang="el-GR" sz="9600" b="1" dirty="0" smtClean="0">
                <a:latin typeface="Georgia" pitchFamily="18" charset="0"/>
              </a:rPr>
              <a:t>Στο μπάσιμο του γαμπρού μέσα στο σπίτι και,</a:t>
            </a:r>
          </a:p>
          <a:p>
            <a:pPr lvl="0">
              <a:buFont typeface="Wingdings" pitchFamily="2" charset="2"/>
              <a:buChar char="v"/>
            </a:pPr>
            <a:r>
              <a:rPr lang="el-GR" sz="9600" b="1" dirty="0" smtClean="0">
                <a:latin typeface="Georgia" pitchFamily="18" charset="0"/>
              </a:rPr>
              <a:t>Για την Πρωτοχρονιά (ποδαρικό).</a:t>
            </a:r>
          </a:p>
          <a:p>
            <a:endParaRPr lang="el-GR" sz="9600" b="1" dirty="0" smtClean="0">
              <a:solidFill>
                <a:schemeClr val="bg2"/>
              </a:solidFill>
              <a:latin typeface="Georgia" pitchFamily="18" charset="0"/>
            </a:endParaRPr>
          </a:p>
          <a:p>
            <a:r>
              <a:rPr lang="el-GR" sz="9600" b="1" dirty="0" smtClean="0">
                <a:solidFill>
                  <a:schemeClr val="bg2"/>
                </a:solidFill>
                <a:latin typeface="Georgia" pitchFamily="18" charset="0"/>
              </a:rPr>
              <a:t>21 Νοεμβρίου - Παναγιά της </a:t>
            </a:r>
            <a:r>
              <a:rPr lang="el-GR" sz="9600" b="1" dirty="0" err="1" smtClean="0">
                <a:solidFill>
                  <a:schemeClr val="bg2"/>
                </a:solidFill>
                <a:latin typeface="Georgia" pitchFamily="18" charset="0"/>
              </a:rPr>
              <a:t>Μισοσπορίστρας</a:t>
            </a:r>
            <a:endParaRPr lang="el-GR" sz="9600" b="1" dirty="0" smtClean="0">
              <a:solidFill>
                <a:schemeClr val="bg2"/>
              </a:solidFill>
              <a:latin typeface="Georgia" pitchFamily="18" charset="0"/>
            </a:endParaRPr>
          </a:p>
          <a:p>
            <a:pPr algn="just">
              <a:buNone/>
            </a:pPr>
            <a:r>
              <a:rPr lang="el-GR" sz="9600" b="1" dirty="0" smtClean="0">
                <a:latin typeface="Georgia" pitchFamily="18" charset="0"/>
              </a:rPr>
              <a:t>    Στις 21 Νοεμβρίου της Παναγιάς της </a:t>
            </a:r>
            <a:r>
              <a:rPr lang="el-GR" sz="9600" b="1" dirty="0" err="1" smtClean="0">
                <a:latin typeface="Georgia" pitchFamily="18" charset="0"/>
              </a:rPr>
              <a:t>Μισοσπορίστρας</a:t>
            </a:r>
            <a:r>
              <a:rPr lang="el-GR" sz="9600" b="1" dirty="0" smtClean="0">
                <a:latin typeface="Georgia" pitchFamily="18" charset="0"/>
              </a:rPr>
              <a:t>, όπως την ονομάζουν στη Λέρο, έκαναν απολογισμό και έλεγαν:</a:t>
            </a:r>
          </a:p>
          <a:p>
            <a:pPr>
              <a:buNone/>
            </a:pPr>
            <a:r>
              <a:rPr lang="el-GR" sz="9600" b="1" dirty="0" smtClean="0">
                <a:solidFill>
                  <a:schemeClr val="accent1">
                    <a:lumMod val="50000"/>
                  </a:schemeClr>
                </a:solidFill>
                <a:latin typeface="Georgia" pitchFamily="18" charset="0"/>
              </a:rPr>
              <a:t>                                                                   «Μισά έσπειρες,</a:t>
            </a:r>
          </a:p>
          <a:p>
            <a:pPr>
              <a:buNone/>
            </a:pPr>
            <a:r>
              <a:rPr lang="el-GR" sz="9600" b="1" dirty="0" smtClean="0">
                <a:solidFill>
                  <a:schemeClr val="accent1">
                    <a:lumMod val="50000"/>
                  </a:schemeClr>
                </a:solidFill>
                <a:latin typeface="Georgia" pitchFamily="18" charset="0"/>
              </a:rPr>
              <a:t>                                                                     Μισά έφαγες,</a:t>
            </a:r>
          </a:p>
          <a:p>
            <a:pPr>
              <a:buNone/>
            </a:pPr>
            <a:r>
              <a:rPr lang="el-GR" sz="9600" b="1" dirty="0" smtClean="0">
                <a:solidFill>
                  <a:schemeClr val="accent1">
                    <a:lumMod val="50000"/>
                  </a:schemeClr>
                </a:solidFill>
                <a:latin typeface="Georgia" pitchFamily="18" charset="0"/>
              </a:rPr>
              <a:t>                                                                     Μισά έχεις»</a:t>
            </a:r>
          </a:p>
          <a:p>
            <a:endParaRPr lang="el-GR" sz="9600" b="1" dirty="0" smtClean="0">
              <a:solidFill>
                <a:schemeClr val="bg2"/>
              </a:solidFill>
              <a:latin typeface="Georgia" pitchFamily="18" charset="0"/>
            </a:endParaRPr>
          </a:p>
          <a:p>
            <a:endParaRPr lang="el-GR" sz="9600" b="1" dirty="0" smtClean="0">
              <a:solidFill>
                <a:schemeClr val="bg2"/>
              </a:solidFill>
              <a:latin typeface="Georgia" pitchFamily="18" charset="0"/>
            </a:endParaRPr>
          </a:p>
          <a:p>
            <a:pPr>
              <a:buNone/>
            </a:pPr>
            <a:r>
              <a:rPr lang="el-GR" sz="9600" b="1" dirty="0" smtClean="0">
                <a:latin typeface="Georgia" pitchFamily="18" charset="0"/>
              </a:rPr>
              <a:t>   </a:t>
            </a:r>
          </a:p>
          <a:p>
            <a:pPr lvl="0">
              <a:buFont typeface="Wingdings" pitchFamily="2" charset="2"/>
              <a:buChar char="v"/>
            </a:pPr>
            <a:endParaRPr lang="el-GR" b="1" dirty="0" smtClean="0">
              <a:latin typeface="Georgia" pitchFamily="18" charset="0"/>
            </a:endParaRPr>
          </a:p>
          <a:p>
            <a:endParaRPr lang="el-GR" dirty="0"/>
          </a:p>
        </p:txBody>
      </p:sp>
      <p:sp>
        <p:nvSpPr>
          <p:cNvPr id="3" name="2 - Τίτλος"/>
          <p:cNvSpPr>
            <a:spLocks noGrp="1"/>
          </p:cNvSpPr>
          <p:nvPr>
            <p:ph type="title"/>
          </p:nvPr>
        </p:nvSpPr>
        <p:spPr/>
        <p:txBody>
          <a:bodyPr/>
          <a:lstStyle/>
          <a:p>
            <a:endParaRPr lang="el-GR" dirty="0"/>
          </a:p>
        </p:txBody>
      </p:sp>
      <p:pic>
        <p:nvPicPr>
          <p:cNvPr id="4" name="16 - Εικόνα" descr="νοεμβρ.jpg"/>
          <p:cNvPicPr/>
          <p:nvPr/>
        </p:nvPicPr>
        <p:blipFill>
          <a:blip r:embed="rId2" cstate="print"/>
          <a:stretch>
            <a:fillRect/>
          </a:stretch>
        </p:blipFill>
        <p:spPr>
          <a:xfrm>
            <a:off x="571472" y="214290"/>
            <a:ext cx="8143932" cy="121444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2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20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20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20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Effect transition="in" filter="fade">
                                      <p:cBhvr>
                                        <p:cTn id="57" dur="20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r>
              <a:rPr lang="el-GR" b="1" dirty="0" smtClean="0">
                <a:solidFill>
                  <a:schemeClr val="bg2"/>
                </a:solidFill>
                <a:latin typeface="Georgia" pitchFamily="18" charset="0"/>
              </a:rPr>
              <a:t>30 Νοεμβρίου- Άγιος Ανδρέας</a:t>
            </a:r>
            <a:endParaRPr lang="el-GR" dirty="0" smtClean="0">
              <a:solidFill>
                <a:schemeClr val="bg2"/>
              </a:solidFill>
              <a:latin typeface="Georgia" pitchFamily="18" charset="0"/>
            </a:endParaRPr>
          </a:p>
          <a:p>
            <a:pPr algn="just">
              <a:buNone/>
            </a:pPr>
            <a:r>
              <a:rPr lang="en-US" dirty="0" smtClean="0"/>
              <a:t>   </a:t>
            </a:r>
          </a:p>
          <a:p>
            <a:pPr algn="just">
              <a:buNone/>
            </a:pPr>
            <a:r>
              <a:rPr lang="en-US" b="1" dirty="0" smtClean="0">
                <a:latin typeface="Georgia" pitchFamily="18" charset="0"/>
              </a:rPr>
              <a:t>   </a:t>
            </a:r>
            <a:r>
              <a:rPr lang="el-GR" b="1" dirty="0" smtClean="0">
                <a:latin typeface="Georgia" pitchFamily="18" charset="0"/>
              </a:rPr>
              <a:t>Η γιορτή της μνήμης του Αγίου Ανδρέα συμπίπτει με την τελευταία μέρα του Νοέμβρη.</a:t>
            </a:r>
            <a:r>
              <a:rPr lang="en-US" b="1" dirty="0" smtClean="0">
                <a:latin typeface="Georgia" pitchFamily="18" charset="0"/>
              </a:rPr>
              <a:t>   </a:t>
            </a:r>
          </a:p>
          <a:p>
            <a:pPr algn="just">
              <a:buNone/>
            </a:pPr>
            <a:r>
              <a:rPr lang="en-US" b="1" dirty="0" smtClean="0">
                <a:latin typeface="Georgia" pitchFamily="18" charset="0"/>
              </a:rPr>
              <a:t> </a:t>
            </a:r>
          </a:p>
          <a:p>
            <a:pPr algn="just">
              <a:buNone/>
            </a:pPr>
            <a:r>
              <a:rPr lang="en-US" b="1" dirty="0" smtClean="0">
                <a:latin typeface="Georgia" pitchFamily="18" charset="0"/>
              </a:rPr>
              <a:t>   </a:t>
            </a:r>
            <a:r>
              <a:rPr lang="el-GR" b="1" dirty="0" smtClean="0">
                <a:latin typeface="Georgia" pitchFamily="18" charset="0"/>
              </a:rPr>
              <a:t>Μια εβδομάδα πριν, όλες οι γειτονιές μυρίζουν τηγανιτούς </a:t>
            </a:r>
            <a:r>
              <a:rPr lang="el-GR" b="1" dirty="0" err="1" smtClean="0">
                <a:latin typeface="Georgia" pitchFamily="18" charset="0"/>
              </a:rPr>
              <a:t>λαγγίτες</a:t>
            </a:r>
            <a:r>
              <a:rPr lang="el-GR" b="1" dirty="0" smtClean="0">
                <a:latin typeface="Georgia" pitchFamily="18" charset="0"/>
              </a:rPr>
              <a:t> (λουκουμάδες). Είναι γλυκά που ανταλλάσσουν ο ένας με τον άλλον, για να συγχωρέσουν τους πεθαμένους τους. </a:t>
            </a:r>
            <a:endParaRPr lang="en-US" b="1" dirty="0" smtClean="0">
              <a:latin typeface="Georgia" pitchFamily="18" charset="0"/>
            </a:endParaRPr>
          </a:p>
          <a:p>
            <a:pPr algn="just">
              <a:buNone/>
            </a:pPr>
            <a:endParaRPr lang="el-GR" b="1" dirty="0" smtClean="0">
              <a:latin typeface="Georgia" pitchFamily="18" charset="0"/>
            </a:endParaRPr>
          </a:p>
          <a:p>
            <a:pPr algn="just">
              <a:buNone/>
            </a:pPr>
            <a:r>
              <a:rPr lang="el-GR" dirty="0" smtClean="0"/>
              <a:t> </a:t>
            </a:r>
            <a:r>
              <a:rPr lang="en-US" dirty="0" smtClean="0"/>
              <a:t>   </a:t>
            </a:r>
            <a:r>
              <a:rPr lang="el-GR" b="1" dirty="0" smtClean="0">
                <a:latin typeface="Georgia" pitchFamily="18" charset="0"/>
              </a:rPr>
              <a:t>Τον πρώτο </a:t>
            </a:r>
            <a:r>
              <a:rPr lang="el-GR" b="1" dirty="0" err="1" smtClean="0">
                <a:latin typeface="Georgia" pitchFamily="18" charset="0"/>
              </a:rPr>
              <a:t>λαγγίτι</a:t>
            </a:r>
            <a:r>
              <a:rPr lang="el-GR" b="1" dirty="0" smtClean="0">
                <a:latin typeface="Georgia" pitchFamily="18" charset="0"/>
              </a:rPr>
              <a:t> που θα φτιάξει η γυναίκα του γεωργού θα τον βάλει στο στόμα του ζώου.</a:t>
            </a:r>
            <a:endParaRPr lang="el-GR" b="1" dirty="0">
              <a:latin typeface="Georgia" pitchFamily="18" charset="0"/>
            </a:endParaRPr>
          </a:p>
        </p:txBody>
      </p:sp>
      <p:sp>
        <p:nvSpPr>
          <p:cNvPr id="3" name="2 - Τίτλος"/>
          <p:cNvSpPr>
            <a:spLocks noGrp="1"/>
          </p:cNvSpPr>
          <p:nvPr>
            <p:ph type="title"/>
          </p:nvPr>
        </p:nvSpPr>
        <p:spPr/>
        <p:txBody>
          <a:bodyPr/>
          <a:lstStyle/>
          <a:p>
            <a:endParaRPr lang="el-GR" dirty="0"/>
          </a:p>
        </p:txBody>
      </p:sp>
      <p:pic>
        <p:nvPicPr>
          <p:cNvPr id="4" name="16 - Εικόνα" descr="νοεμβρ.jpg"/>
          <p:cNvPicPr/>
          <p:nvPr/>
        </p:nvPicPr>
        <p:blipFill>
          <a:blip r:embed="rId2" cstate="print"/>
          <a:stretch>
            <a:fillRect/>
          </a:stretch>
        </p:blipFill>
        <p:spPr>
          <a:xfrm>
            <a:off x="571472" y="214290"/>
            <a:ext cx="8143932" cy="121444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2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987824" y="332656"/>
            <a:ext cx="3066865"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085850" algn="l"/>
              </a:tabLst>
            </a:pPr>
            <a:r>
              <a:rPr kumimoji="0" lang="el-GR" sz="40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ΧΕΙΜΩΝΑΣ</a:t>
            </a:r>
            <a:endParaRPr kumimoji="0" lang="el-GR" sz="4000" b="0"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pic>
        <p:nvPicPr>
          <p:cNvPr id="3" name="2 - Εικόνα" descr="C:\Users\ΛΕΒΑΝΤΑ\Desktop\δεκ.png"/>
          <p:cNvPicPr/>
          <p:nvPr/>
        </p:nvPicPr>
        <p:blipFill>
          <a:blip r:embed="rId2" cstate="print"/>
          <a:srcRect/>
          <a:stretch>
            <a:fillRect/>
          </a:stretch>
        </p:blipFill>
        <p:spPr bwMode="auto">
          <a:xfrm>
            <a:off x="0" y="836712"/>
            <a:ext cx="9144000" cy="2016224"/>
          </a:xfrm>
          <a:prstGeom prst="rect">
            <a:avLst/>
          </a:prstGeom>
          <a:noFill/>
          <a:ln w="9525">
            <a:noFill/>
            <a:miter lim="800000"/>
            <a:headEnd/>
            <a:tailEnd/>
          </a:ln>
        </p:spPr>
      </p:pic>
      <p:sp>
        <p:nvSpPr>
          <p:cNvPr id="6" name="5 - Θέση περιεχομένου"/>
          <p:cNvSpPr>
            <a:spLocks noGrp="1"/>
          </p:cNvSpPr>
          <p:nvPr>
            <p:ph idx="4294967295"/>
          </p:nvPr>
        </p:nvSpPr>
        <p:spPr>
          <a:xfrm>
            <a:off x="611560" y="1857364"/>
            <a:ext cx="8229600" cy="4343436"/>
          </a:xfrm>
        </p:spPr>
        <p:txBody>
          <a:bodyPr>
            <a:normAutofit fontScale="70000" lnSpcReduction="20000"/>
          </a:bodyPr>
          <a:lstStyle/>
          <a:p>
            <a:endParaRPr lang="en-US" b="1" u="sng" dirty="0" smtClean="0"/>
          </a:p>
          <a:p>
            <a:endParaRPr lang="en-US" b="1" u="sng" dirty="0" smtClean="0"/>
          </a:p>
          <a:p>
            <a:endParaRPr lang="en-US" b="1" u="sng" dirty="0" smtClean="0"/>
          </a:p>
          <a:p>
            <a:r>
              <a:rPr lang="el-GR" sz="3300" b="1" u="sng" dirty="0" smtClean="0">
                <a:latin typeface="Georgia" pitchFamily="18" charset="0"/>
              </a:rPr>
              <a:t>4-5-6 Δεκεμβρίου-</a:t>
            </a:r>
            <a:r>
              <a:rPr lang="el-GR" sz="3300" b="1" u="sng" dirty="0" err="1" smtClean="0">
                <a:latin typeface="Georgia" pitchFamily="18" charset="0"/>
              </a:rPr>
              <a:t>Νικολοβάρβαρα</a:t>
            </a:r>
            <a:endParaRPr lang="en-US" sz="3300" b="1" u="sng" dirty="0" smtClean="0">
              <a:latin typeface="Georgia" pitchFamily="18" charset="0"/>
            </a:endParaRPr>
          </a:p>
          <a:p>
            <a:pPr>
              <a:buNone/>
            </a:pPr>
            <a:endParaRPr lang="el-GR" sz="3300" dirty="0" smtClean="0">
              <a:solidFill>
                <a:schemeClr val="bg2"/>
              </a:solidFill>
              <a:latin typeface="Georgia" pitchFamily="18" charset="0"/>
            </a:endParaRPr>
          </a:p>
          <a:p>
            <a:pPr algn="just">
              <a:buNone/>
            </a:pPr>
            <a:r>
              <a:rPr lang="el-GR" sz="3100" b="1" i="1" dirty="0" smtClean="0">
                <a:latin typeface="Georgia" pitchFamily="18" charset="0"/>
              </a:rPr>
              <a:t>   </a:t>
            </a:r>
            <a:r>
              <a:rPr lang="el-GR" sz="3100" b="1" i="1" dirty="0" smtClean="0">
                <a:solidFill>
                  <a:schemeClr val="accent1">
                    <a:lumMod val="50000"/>
                  </a:schemeClr>
                </a:solidFill>
                <a:latin typeface="Georgia" pitchFamily="18" charset="0"/>
              </a:rPr>
              <a:t>"Αγία Βαρβάρα </a:t>
            </a:r>
            <a:r>
              <a:rPr lang="el-GR" sz="3100" b="1" i="1" dirty="0" err="1" smtClean="0">
                <a:solidFill>
                  <a:schemeClr val="accent1">
                    <a:lumMod val="50000"/>
                  </a:schemeClr>
                </a:solidFill>
                <a:latin typeface="Georgia" pitchFamily="18" charset="0"/>
              </a:rPr>
              <a:t>βαρβαρώνει</a:t>
            </a:r>
            <a:r>
              <a:rPr lang="el-GR" sz="3100" b="1" i="1" dirty="0" smtClean="0">
                <a:solidFill>
                  <a:schemeClr val="accent1">
                    <a:lumMod val="50000"/>
                  </a:schemeClr>
                </a:solidFill>
                <a:latin typeface="Georgia" pitchFamily="18" charset="0"/>
              </a:rPr>
              <a:t>, αϊ-Σάββας σαβανώνει κι αϊ-Νικόλας παραχώνει"..</a:t>
            </a:r>
          </a:p>
          <a:p>
            <a:pPr algn="just">
              <a:buNone/>
            </a:pPr>
            <a:r>
              <a:rPr lang="el-GR" sz="3100" b="1" i="1" dirty="0" smtClean="0">
                <a:solidFill>
                  <a:schemeClr val="accent1">
                    <a:lumMod val="50000"/>
                  </a:schemeClr>
                </a:solidFill>
                <a:latin typeface="Georgia" pitchFamily="18" charset="0"/>
              </a:rPr>
              <a:t>.</a:t>
            </a:r>
            <a:r>
              <a:rPr lang="el-GR" sz="3100" dirty="0" smtClean="0">
                <a:solidFill>
                  <a:schemeClr val="accent1">
                    <a:lumMod val="50000"/>
                  </a:schemeClr>
                </a:solidFill>
                <a:latin typeface="Georgia" pitchFamily="18" charset="0"/>
              </a:rPr>
              <a:t/>
            </a:r>
            <a:br>
              <a:rPr lang="el-GR" sz="3100" dirty="0" smtClean="0">
                <a:solidFill>
                  <a:schemeClr val="accent1">
                    <a:lumMod val="50000"/>
                  </a:schemeClr>
                </a:solidFill>
                <a:latin typeface="Georgia" pitchFamily="18" charset="0"/>
              </a:rPr>
            </a:br>
            <a:endParaRPr lang="el-GR" sz="3100" b="1" dirty="0" smtClean="0">
              <a:solidFill>
                <a:schemeClr val="accent1">
                  <a:lumMod val="50000"/>
                </a:schemeClr>
              </a:solidFill>
              <a:latin typeface="Georgia" pitchFamily="18" charset="0"/>
            </a:endParaRPr>
          </a:p>
          <a:p>
            <a:pPr lvl="0" algn="just">
              <a:buFont typeface="Wingdings" pitchFamily="2" charset="2"/>
              <a:buChar char="Ø"/>
            </a:pPr>
            <a:r>
              <a:rPr lang="el-GR" sz="3100" b="1" dirty="0" smtClean="0">
                <a:latin typeface="Georgia" pitchFamily="18" charset="0"/>
              </a:rPr>
              <a:t>Τις ημέρες αυτές, οι νοικοκυρές στη Λέρο: Φτιάχνουν κόλλυβα που αποτελούνται από όλους τους σπόρους που σπέρνονται, για να τα πάνε στην εκκλησία.</a:t>
            </a:r>
          </a:p>
          <a:p>
            <a:pPr lvl="0" algn="just">
              <a:buFont typeface="Wingdings" pitchFamily="2" charset="2"/>
              <a:buChar char="Ø"/>
            </a:pPr>
            <a:r>
              <a:rPr lang="el-GR" sz="3100" b="1" dirty="0" smtClean="0">
                <a:latin typeface="Georgia" pitchFamily="18" charset="0"/>
              </a:rPr>
              <a:t>Προσφέρουν χυλό στη γειτονιά για την υγεία των παιδιών.</a:t>
            </a:r>
          </a:p>
          <a:p>
            <a:pPr algn="just">
              <a:buNone/>
            </a:pPr>
            <a:endParaRPr lang="el-GR" b="1" dirty="0">
              <a:latin typeface="Georg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fade">
                                      <p:cBhvr>
                                        <p:cTn id="7" dur="2000"/>
                                        <p:tgtEl>
                                          <p:spTgt spid="10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2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20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20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20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sz="2800" b="1" dirty="0" smtClean="0">
                <a:latin typeface="Georgia" pitchFamily="18" charset="0"/>
              </a:rPr>
              <a:t>Σύμφωνα με τον</a:t>
            </a:r>
          </a:p>
          <a:p>
            <a:pPr>
              <a:buNone/>
            </a:pPr>
            <a:r>
              <a:rPr lang="el-GR" sz="2800" b="1" dirty="0" smtClean="0">
                <a:latin typeface="Georgia" pitchFamily="18" charset="0"/>
              </a:rPr>
              <a:t>  </a:t>
            </a:r>
            <a:r>
              <a:rPr lang="el-GR" sz="2800" b="1" u="sng" dirty="0" smtClean="0">
                <a:latin typeface="Georgia" pitchFamily="18" charset="0"/>
              </a:rPr>
              <a:t>«κύκλο του χρόνου». </a:t>
            </a:r>
          </a:p>
          <a:p>
            <a:pPr>
              <a:buNone/>
            </a:pPr>
            <a:r>
              <a:rPr lang="el-GR" b="1" dirty="0" smtClean="0">
                <a:latin typeface="Georgia" pitchFamily="18" charset="0"/>
              </a:rPr>
              <a:t>  Κατά εποχή του έτους</a:t>
            </a:r>
          </a:p>
          <a:p>
            <a:endParaRPr lang="el-GR" b="1" dirty="0" smtClean="0">
              <a:latin typeface="Georgia" pitchFamily="18" charset="0"/>
            </a:endParaRPr>
          </a:p>
          <a:p>
            <a:pPr>
              <a:buNone/>
            </a:pPr>
            <a:endParaRPr lang="el-GR" b="1" dirty="0" smtClean="0">
              <a:latin typeface="Georgia" pitchFamily="18" charset="0"/>
            </a:endParaRPr>
          </a:p>
          <a:p>
            <a:pPr>
              <a:buNone/>
            </a:pPr>
            <a:endParaRPr lang="el-GR" b="1" dirty="0" smtClean="0">
              <a:latin typeface="Georgia" pitchFamily="18" charset="0"/>
            </a:endParaRPr>
          </a:p>
          <a:p>
            <a:r>
              <a:rPr lang="el-GR" b="1" dirty="0" smtClean="0">
                <a:latin typeface="Georgia" pitchFamily="18" charset="0"/>
              </a:rPr>
              <a:t>Σύμφωνα με τις </a:t>
            </a:r>
            <a:r>
              <a:rPr lang="el-GR" b="1" dirty="0" err="1" smtClean="0">
                <a:latin typeface="Georgia" pitchFamily="18" charset="0"/>
              </a:rPr>
              <a:t>ανθρώ</a:t>
            </a:r>
            <a:r>
              <a:rPr lang="el-GR" b="1" dirty="0" smtClean="0">
                <a:latin typeface="Georgia" pitchFamily="18" charset="0"/>
              </a:rPr>
              <a:t>-</a:t>
            </a:r>
          </a:p>
          <a:p>
            <a:pPr>
              <a:buNone/>
            </a:pPr>
            <a:r>
              <a:rPr lang="el-GR" b="1" dirty="0" smtClean="0">
                <a:latin typeface="Georgia" pitchFamily="18" charset="0"/>
              </a:rPr>
              <a:t>    </a:t>
            </a:r>
            <a:r>
              <a:rPr lang="el-GR" b="1" dirty="0" err="1" smtClean="0">
                <a:latin typeface="Georgia" pitchFamily="18" charset="0"/>
              </a:rPr>
              <a:t>πινες</a:t>
            </a:r>
            <a:r>
              <a:rPr lang="el-GR" b="1" dirty="0" smtClean="0">
                <a:latin typeface="Georgia" pitchFamily="18" charset="0"/>
              </a:rPr>
              <a:t> συνήθειες.</a:t>
            </a:r>
            <a:endParaRPr lang="el-GR" b="1" dirty="0">
              <a:latin typeface="Georgia" pitchFamily="18" charset="0"/>
            </a:endParaRPr>
          </a:p>
        </p:txBody>
      </p:sp>
      <p:sp>
        <p:nvSpPr>
          <p:cNvPr id="3" name="2 - Τίτλος"/>
          <p:cNvSpPr>
            <a:spLocks noGrp="1"/>
          </p:cNvSpPr>
          <p:nvPr>
            <p:ph type="title"/>
          </p:nvPr>
        </p:nvSpPr>
        <p:spPr/>
        <p:txBody>
          <a:bodyPr>
            <a:normAutofit/>
          </a:bodyPr>
          <a:lstStyle/>
          <a:p>
            <a:r>
              <a:rPr lang="el-GR" sz="3600" b="1" dirty="0" smtClean="0">
                <a:solidFill>
                  <a:schemeClr val="bg2">
                    <a:lumMod val="75000"/>
                  </a:schemeClr>
                </a:solidFill>
                <a:latin typeface="Georgia" pitchFamily="18" charset="0"/>
              </a:rPr>
              <a:t>ΔΙΑΧΩΡΙΣΜΟΣ ΗΘΩΝ &amp; ΕΘΙΜΩΝ</a:t>
            </a:r>
            <a:endParaRPr lang="el-GR" sz="3600" b="1" dirty="0">
              <a:solidFill>
                <a:schemeClr val="bg2">
                  <a:lumMod val="75000"/>
                </a:schemeClr>
              </a:solidFill>
              <a:latin typeface="Georgia" pitchFamily="18" charset="0"/>
            </a:endParaRPr>
          </a:p>
        </p:txBody>
      </p:sp>
      <p:pic>
        <p:nvPicPr>
          <p:cNvPr id="4" name="3 - Εικόνα" descr="images.jpg"/>
          <p:cNvPicPr>
            <a:picLocks noChangeAspect="1"/>
          </p:cNvPicPr>
          <p:nvPr/>
        </p:nvPicPr>
        <p:blipFill>
          <a:blip r:embed="rId2" cstate="print"/>
          <a:stretch>
            <a:fillRect/>
          </a:stretch>
        </p:blipFill>
        <p:spPr>
          <a:xfrm>
            <a:off x="4929190" y="4214818"/>
            <a:ext cx="3548069" cy="2361079"/>
          </a:xfrm>
          <a:prstGeom prst="rect">
            <a:avLst/>
          </a:prstGeom>
        </p:spPr>
      </p:pic>
      <p:pic>
        <p:nvPicPr>
          <p:cNvPr id="6" name="5 - Εικόνα" descr="εθιμο.jpg"/>
          <p:cNvPicPr>
            <a:picLocks noChangeAspect="1"/>
          </p:cNvPicPr>
          <p:nvPr/>
        </p:nvPicPr>
        <p:blipFill>
          <a:blip r:embed="rId3" cstate="print"/>
          <a:stretch>
            <a:fillRect/>
          </a:stretch>
        </p:blipFill>
        <p:spPr>
          <a:xfrm>
            <a:off x="5572132" y="1343636"/>
            <a:ext cx="3000396" cy="2098638"/>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20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20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C:\Users\ΛΕΒΑΝΤΑ\Desktop\δεκ.png"/>
          <p:cNvPicPr/>
          <p:nvPr/>
        </p:nvPicPr>
        <p:blipFill>
          <a:blip r:embed="rId2" cstate="print"/>
          <a:srcRect/>
          <a:stretch>
            <a:fillRect/>
          </a:stretch>
        </p:blipFill>
        <p:spPr bwMode="auto">
          <a:xfrm>
            <a:off x="571472" y="0"/>
            <a:ext cx="8104984" cy="2428868"/>
          </a:xfrm>
          <a:prstGeom prst="rect">
            <a:avLst/>
          </a:prstGeom>
          <a:noFill/>
          <a:ln w="9525">
            <a:noFill/>
            <a:miter lim="800000"/>
            <a:headEnd/>
            <a:tailEnd/>
          </a:ln>
        </p:spPr>
      </p:pic>
      <p:sp>
        <p:nvSpPr>
          <p:cNvPr id="61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6145" name="Εικόνα 1" descr="http://www.greekaffair.gr/affair/wp-content/uploads/2014/11/xristougeniatika-hthi-kai-ethima-ths-elladas-6.jpg"/>
          <p:cNvPicPr>
            <a:picLocks noChangeAspect="1" noChangeArrowheads="1"/>
          </p:cNvPicPr>
          <p:nvPr/>
        </p:nvPicPr>
        <p:blipFill>
          <a:blip r:embed="rId3" cstate="print"/>
          <a:srcRect/>
          <a:stretch>
            <a:fillRect/>
          </a:stretch>
        </p:blipFill>
        <p:spPr bwMode="auto">
          <a:xfrm>
            <a:off x="6429388" y="4838700"/>
            <a:ext cx="2438400" cy="2019300"/>
          </a:xfrm>
          <a:prstGeom prst="rect">
            <a:avLst/>
          </a:prstGeom>
          <a:noFill/>
        </p:spPr>
      </p:pic>
      <p:sp>
        <p:nvSpPr>
          <p:cNvPr id="6147" name="Rectangle 3"/>
          <p:cNvSpPr>
            <a:spLocks noChangeArrowheads="1"/>
          </p:cNvSpPr>
          <p:nvPr/>
        </p:nvSpPr>
        <p:spPr bwMode="auto">
          <a:xfrm>
            <a:off x="500034" y="2852936"/>
            <a:ext cx="864396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 Θέση περιεχομένου"/>
          <p:cNvSpPr>
            <a:spLocks noGrp="1"/>
          </p:cNvSpPr>
          <p:nvPr>
            <p:ph idx="4294967295"/>
          </p:nvPr>
        </p:nvSpPr>
        <p:spPr>
          <a:xfrm>
            <a:off x="214283" y="2285992"/>
            <a:ext cx="8215370" cy="4357717"/>
          </a:xfrm>
        </p:spPr>
        <p:txBody>
          <a:bodyPr>
            <a:normAutofit fontScale="92500" lnSpcReduction="10000"/>
          </a:bodyPr>
          <a:lstStyle/>
          <a:p>
            <a:pPr marL="0" lvl="0" indent="0" algn="ctr" fontAlgn="base">
              <a:spcBef>
                <a:spcPct val="0"/>
              </a:spcBef>
              <a:spcAft>
                <a:spcPct val="0"/>
              </a:spcAft>
              <a:buClrTx/>
              <a:buSzTx/>
              <a:buNone/>
            </a:pPr>
            <a:r>
              <a:rPr lang="el-GR" sz="2800" b="1" dirty="0" smtClean="0">
                <a:solidFill>
                  <a:schemeClr val="bg2">
                    <a:lumMod val="75000"/>
                  </a:schemeClr>
                </a:solidFill>
                <a:latin typeface="Georgia" pitchFamily="18" charset="0"/>
                <a:ea typeface="Times New Roman" pitchFamily="18" charset="0"/>
                <a:cs typeface="Times New Roman" pitchFamily="18" charset="0"/>
              </a:rPr>
              <a:t>Έθιμα Χριστουγέννων</a:t>
            </a:r>
            <a:r>
              <a:rPr lang="el-GR" sz="2800" b="1" dirty="0" smtClean="0">
                <a:solidFill>
                  <a:schemeClr val="accent1">
                    <a:lumMod val="50000"/>
                  </a:schemeClr>
                </a:solidFill>
                <a:latin typeface="Georgia" pitchFamily="18" charset="0"/>
                <a:ea typeface="Times New Roman" pitchFamily="18" charset="0"/>
                <a:cs typeface="Times New Roman" pitchFamily="18" charset="0"/>
              </a:rPr>
              <a:t>.</a:t>
            </a:r>
            <a:endParaRPr lang="el-GR" sz="2800" b="1" dirty="0" smtClean="0">
              <a:solidFill>
                <a:schemeClr val="accent1">
                  <a:lumMod val="50000"/>
                </a:schemeClr>
              </a:solidFill>
              <a:latin typeface="Georgia" pitchFamily="18" charset="0"/>
              <a:ea typeface="Times New Roman" pitchFamily="18" charset="0"/>
              <a:cs typeface="Arial" pitchFamily="34" charset="0"/>
            </a:endParaRPr>
          </a:p>
          <a:p>
            <a:pPr marL="0" indent="0" algn="just" eaLnBrk="0" fontAlgn="base" hangingPunct="0">
              <a:spcBef>
                <a:spcPct val="0"/>
              </a:spcBef>
              <a:spcAft>
                <a:spcPct val="0"/>
              </a:spcAft>
              <a:buClrTx/>
              <a:buSzTx/>
              <a:buFont typeface="Wingdings" pitchFamily="2" charset="2"/>
              <a:buChar char="Ø"/>
            </a:pPr>
            <a:r>
              <a:rPr lang="el-GR" sz="2800" b="1" u="sng" dirty="0" smtClean="0">
                <a:latin typeface="Georgia" pitchFamily="18" charset="0"/>
              </a:rPr>
              <a:t> </a:t>
            </a:r>
            <a:r>
              <a:rPr lang="el-GR" sz="2800" b="1" u="sng" dirty="0" err="1" smtClean="0">
                <a:solidFill>
                  <a:schemeClr val="bg2">
                    <a:lumMod val="75000"/>
                  </a:schemeClr>
                </a:solidFill>
                <a:latin typeface="Georgia" pitchFamily="18" charset="0"/>
              </a:rPr>
              <a:t>Χοιροσφάγια</a:t>
            </a:r>
            <a:r>
              <a:rPr lang="el-GR" sz="2800" b="1" u="sng" dirty="0" smtClean="0">
                <a:solidFill>
                  <a:schemeClr val="bg2">
                    <a:lumMod val="75000"/>
                  </a:schemeClr>
                </a:solidFill>
                <a:latin typeface="Georgia" pitchFamily="18" charset="0"/>
              </a:rPr>
              <a:t>:</a:t>
            </a:r>
            <a:r>
              <a:rPr lang="el-GR" sz="2800" b="1" dirty="0" smtClean="0">
                <a:solidFill>
                  <a:schemeClr val="accent1">
                    <a:lumMod val="50000"/>
                  </a:schemeClr>
                </a:solidFill>
                <a:latin typeface="Georgia" pitchFamily="18" charset="0"/>
              </a:rPr>
              <a:t> </a:t>
            </a:r>
            <a:r>
              <a:rPr lang="el-GR" sz="2800" b="1" dirty="0" smtClean="0">
                <a:latin typeface="Georgia" pitchFamily="18" charset="0"/>
              </a:rPr>
              <a:t>Λίγες ημέρες πριν τα Χριστούγεννα, κάθε σπίτι που έτρεφε χοίρο, έπρεπε να το σφάξει και να κάνει την «</a:t>
            </a:r>
            <a:r>
              <a:rPr lang="el-GR" sz="2800" b="1" i="1" dirty="0" smtClean="0">
                <a:latin typeface="Georgia" pitchFamily="18" charset="0"/>
              </a:rPr>
              <a:t>κουμπάνια</a:t>
            </a:r>
            <a:r>
              <a:rPr lang="el-GR" sz="2800" b="1" dirty="0" smtClean="0">
                <a:latin typeface="Georgia" pitchFamily="18" charset="0"/>
              </a:rPr>
              <a:t>», που ήταν η αποθήκευση του κρέατος για όλο το χρόνο. </a:t>
            </a:r>
          </a:p>
          <a:p>
            <a:pPr marL="0" indent="0" algn="just" eaLnBrk="0" fontAlgn="base" hangingPunct="0">
              <a:spcBef>
                <a:spcPct val="0"/>
              </a:spcBef>
              <a:spcAft>
                <a:spcPct val="0"/>
              </a:spcAft>
              <a:buClrTx/>
              <a:buSzTx/>
              <a:buNone/>
            </a:pPr>
            <a:endParaRPr lang="el-GR" sz="2800" b="1" dirty="0" smtClean="0">
              <a:latin typeface="Georgia" pitchFamily="18" charset="0"/>
            </a:endParaRPr>
          </a:p>
          <a:p>
            <a:pPr marL="0" indent="0" algn="just" eaLnBrk="0" fontAlgn="base" hangingPunct="0">
              <a:spcBef>
                <a:spcPct val="0"/>
              </a:spcBef>
              <a:spcAft>
                <a:spcPct val="0"/>
              </a:spcAft>
              <a:buClrTx/>
              <a:buSzTx/>
              <a:buFont typeface="Wingdings" pitchFamily="2" charset="2"/>
              <a:buChar char="Ø"/>
            </a:pPr>
            <a:r>
              <a:rPr lang="el-GR" sz="2800" b="1" u="sng" dirty="0" smtClean="0">
                <a:latin typeface="Georgia" pitchFamily="18" charset="0"/>
                <a:ea typeface="Times New Roman" pitchFamily="18" charset="0"/>
                <a:cs typeface="Arial" pitchFamily="34" charset="0"/>
              </a:rPr>
              <a:t> </a:t>
            </a:r>
            <a:r>
              <a:rPr lang="el-GR" sz="2800" b="1" u="sng" dirty="0" smtClean="0">
                <a:solidFill>
                  <a:schemeClr val="bg2">
                    <a:lumMod val="75000"/>
                  </a:schemeClr>
                </a:solidFill>
                <a:latin typeface="Georgia" pitchFamily="18" charset="0"/>
                <a:ea typeface="Times New Roman" pitchFamily="18" charset="0"/>
                <a:cs typeface="Arial" pitchFamily="34" charset="0"/>
              </a:rPr>
              <a:t>24 Δεκεμβρίου – Παραμονή Χριστουγέννων</a:t>
            </a:r>
            <a:r>
              <a:rPr lang="el-GR" sz="2800" b="1" dirty="0" smtClean="0">
                <a:solidFill>
                  <a:schemeClr val="bg2">
                    <a:lumMod val="75000"/>
                  </a:schemeClr>
                </a:solidFill>
                <a:latin typeface="Georgia" pitchFamily="18" charset="0"/>
                <a:ea typeface="Times New Roman" pitchFamily="18" charset="0"/>
                <a:cs typeface="Arial" pitchFamily="34" charset="0"/>
              </a:rPr>
              <a:t>:</a:t>
            </a:r>
            <a:r>
              <a:rPr lang="el-GR" dirty="0" smtClean="0">
                <a:solidFill>
                  <a:schemeClr val="bg2">
                    <a:lumMod val="75000"/>
                  </a:schemeClr>
                </a:solidFill>
                <a:latin typeface="Georgia" pitchFamily="18" charset="0"/>
              </a:rPr>
              <a:t> </a:t>
            </a:r>
          </a:p>
          <a:p>
            <a:pPr marL="0" indent="0" algn="just" eaLnBrk="0" fontAlgn="base" hangingPunct="0">
              <a:spcBef>
                <a:spcPct val="0"/>
              </a:spcBef>
              <a:spcAft>
                <a:spcPct val="0"/>
              </a:spcAft>
              <a:buClrTx/>
              <a:buSzTx/>
              <a:buNone/>
            </a:pPr>
            <a:endParaRPr lang="el-GR" b="1" dirty="0" smtClean="0">
              <a:solidFill>
                <a:schemeClr val="accent1">
                  <a:lumMod val="50000"/>
                </a:schemeClr>
              </a:solidFill>
              <a:latin typeface="Georgia" pitchFamily="18" charset="0"/>
            </a:endParaRPr>
          </a:p>
          <a:p>
            <a:pPr marL="0" indent="0" algn="just" eaLnBrk="0" fontAlgn="base" hangingPunct="0">
              <a:spcBef>
                <a:spcPct val="0"/>
              </a:spcBef>
              <a:spcAft>
                <a:spcPct val="0"/>
              </a:spcAft>
              <a:buClrTx/>
              <a:buSzTx/>
              <a:buNone/>
            </a:pPr>
            <a:r>
              <a:rPr lang="el-GR" b="1" dirty="0" smtClean="0">
                <a:latin typeface="Georgia" pitchFamily="18" charset="0"/>
              </a:rPr>
              <a:t>Το απόγευμα της παραμονής τα </a:t>
            </a:r>
          </a:p>
          <a:p>
            <a:pPr marL="0" indent="0" algn="just" eaLnBrk="0" fontAlgn="base" hangingPunct="0">
              <a:spcBef>
                <a:spcPct val="0"/>
              </a:spcBef>
              <a:spcAft>
                <a:spcPct val="0"/>
              </a:spcAft>
              <a:buClrTx/>
              <a:buSzTx/>
              <a:buNone/>
            </a:pPr>
            <a:r>
              <a:rPr lang="el-GR" b="1" dirty="0" smtClean="0">
                <a:latin typeface="Georgia" pitchFamily="18" charset="0"/>
              </a:rPr>
              <a:t>παιδιά έτρεχαν από σπίτι σε σπίτι </a:t>
            </a:r>
          </a:p>
          <a:p>
            <a:pPr marL="0" indent="0" algn="just" eaLnBrk="0" fontAlgn="base" hangingPunct="0">
              <a:spcBef>
                <a:spcPct val="0"/>
              </a:spcBef>
              <a:spcAft>
                <a:spcPct val="0"/>
              </a:spcAft>
              <a:buClrTx/>
              <a:buSzTx/>
              <a:buNone/>
            </a:pPr>
            <a:r>
              <a:rPr lang="el-GR" b="1" dirty="0" smtClean="0">
                <a:latin typeface="Georgia" pitchFamily="18" charset="0"/>
              </a:rPr>
              <a:t>για τα κάλαντα.</a:t>
            </a:r>
          </a:p>
          <a:p>
            <a:pPr marL="0" lvl="0" indent="0" eaLnBrk="0" fontAlgn="base" hangingPunct="0">
              <a:spcBef>
                <a:spcPct val="0"/>
              </a:spcBef>
              <a:spcAft>
                <a:spcPct val="0"/>
              </a:spcAft>
              <a:buClrTx/>
              <a:buSzTx/>
              <a:buNone/>
            </a:pPr>
            <a:endParaRPr lang="el-GR" b="1" dirty="0">
              <a:latin typeface="Georg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20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20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20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fade">
                                      <p:cBhvr>
                                        <p:cTn id="32" dur="20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fade">
                                      <p:cBhvr>
                                        <p:cTn id="37" dur="20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C:\Users\ΛΕΒΑΝΤΑ\Desktop\ιανουαριος.png"/>
          <p:cNvPicPr/>
          <p:nvPr/>
        </p:nvPicPr>
        <p:blipFill>
          <a:blip r:embed="rId2" cstate="print"/>
          <a:srcRect/>
          <a:stretch>
            <a:fillRect/>
          </a:stretch>
        </p:blipFill>
        <p:spPr bwMode="auto">
          <a:xfrm>
            <a:off x="214282" y="214290"/>
            <a:ext cx="8929718" cy="1428760"/>
          </a:xfrm>
          <a:prstGeom prst="rect">
            <a:avLst/>
          </a:prstGeom>
          <a:noFill/>
          <a:ln w="9525">
            <a:noFill/>
            <a:miter lim="800000"/>
            <a:headEnd/>
            <a:tailEnd/>
          </a:ln>
        </p:spPr>
      </p:pic>
      <p:sp>
        <p:nvSpPr>
          <p:cNvPr id="5" name="4 - Θέση περιεχομένου"/>
          <p:cNvSpPr>
            <a:spLocks noGrp="1"/>
          </p:cNvSpPr>
          <p:nvPr>
            <p:ph idx="4294967295"/>
          </p:nvPr>
        </p:nvSpPr>
        <p:spPr>
          <a:xfrm>
            <a:off x="0" y="1524000"/>
            <a:ext cx="8229600" cy="5048250"/>
          </a:xfrm>
        </p:spPr>
        <p:txBody>
          <a:bodyPr>
            <a:normAutofit fontScale="77500" lnSpcReduction="20000"/>
          </a:bodyPr>
          <a:lstStyle/>
          <a:p>
            <a:endParaRPr lang="el-GR" sz="2800" b="1" dirty="0" smtClean="0">
              <a:solidFill>
                <a:schemeClr val="accent1">
                  <a:lumMod val="50000"/>
                </a:schemeClr>
              </a:solidFill>
              <a:latin typeface="Georgia" pitchFamily="18" charset="0"/>
            </a:endParaRPr>
          </a:p>
          <a:p>
            <a:r>
              <a:rPr lang="el-GR" sz="2800" b="1" dirty="0" smtClean="0">
                <a:solidFill>
                  <a:schemeClr val="accent1">
                    <a:lumMod val="50000"/>
                  </a:schemeClr>
                </a:solidFill>
                <a:latin typeface="Georgia" pitchFamily="18" charset="0"/>
              </a:rPr>
              <a:t>Κάλαντα Πρωτοχρονιάς. </a:t>
            </a:r>
          </a:p>
          <a:p>
            <a:pPr algn="just">
              <a:buNone/>
            </a:pPr>
            <a:r>
              <a:rPr lang="el-GR" sz="2800" b="1" dirty="0" smtClean="0">
                <a:latin typeface="Georgia" pitchFamily="18" charset="0"/>
              </a:rPr>
              <a:t>    Την παραμονή τραγουδούσαν τα Πρωτοχρονιάτικα κάλαντα με την τσαμπούνα, παραδοσιακό όργανο από δέρμα κατσικιού επεξεργασμένο κατάλληλα για αυτό το σκοπό, δηλαδή για να προκαλεί τον ήχο μουσικής και να συνοδεύει τους κατοίκους στα κάλαντα ιδίως της Πρωτοχρονιάς.</a:t>
            </a:r>
          </a:p>
          <a:p>
            <a:pPr algn="just">
              <a:buNone/>
            </a:pPr>
            <a:endParaRPr lang="el-GR" sz="2800" b="1" dirty="0" smtClean="0">
              <a:latin typeface="Georgia" pitchFamily="18" charset="0"/>
            </a:endParaRPr>
          </a:p>
          <a:p>
            <a:pPr>
              <a:buNone/>
            </a:pPr>
            <a:r>
              <a:rPr lang="el-GR" sz="2800" b="1" dirty="0" smtClean="0">
                <a:latin typeface="Georgia" pitchFamily="18" charset="0"/>
              </a:rPr>
              <a:t>    Πηγαίνανε από σπίτι σε σπίτι, κερνιόντουσαν και λέγοντας τα πρωτοχρονιάτικα κάλαντα συνέχιζαν μέχρι να τους βρει το πρωί της Πρωτοχρονιάς.</a:t>
            </a:r>
          </a:p>
          <a:p>
            <a:pPr>
              <a:buNone/>
            </a:pPr>
            <a:r>
              <a:rPr lang="el-GR" sz="2800" b="1" dirty="0" smtClean="0">
                <a:latin typeface="Georgia" pitchFamily="18" charset="0"/>
              </a:rPr>
              <a:t>                                           </a:t>
            </a:r>
            <a:r>
              <a:rPr lang="el-GR" sz="2800" b="1" dirty="0" smtClean="0">
                <a:solidFill>
                  <a:schemeClr val="accent1">
                    <a:lumMod val="50000"/>
                  </a:schemeClr>
                </a:solidFill>
                <a:latin typeface="Georgia" pitchFamily="18" charset="0"/>
              </a:rPr>
              <a:t>Αρχιμηνιά και αρχιχρονιά</a:t>
            </a:r>
          </a:p>
          <a:p>
            <a:pPr>
              <a:buNone/>
            </a:pPr>
            <a:r>
              <a:rPr lang="el-GR" sz="2800" b="1" dirty="0" smtClean="0">
                <a:solidFill>
                  <a:schemeClr val="accent1">
                    <a:lumMod val="50000"/>
                  </a:schemeClr>
                </a:solidFill>
                <a:latin typeface="Georgia" pitchFamily="18" charset="0"/>
              </a:rPr>
              <a:t>                                           Ψηλή μου </a:t>
            </a:r>
            <a:r>
              <a:rPr lang="el-GR" sz="2800" b="1" dirty="0" err="1" smtClean="0">
                <a:solidFill>
                  <a:schemeClr val="accent1">
                    <a:lumMod val="50000"/>
                  </a:schemeClr>
                </a:solidFill>
                <a:latin typeface="Georgia" pitchFamily="18" charset="0"/>
              </a:rPr>
              <a:t>δεντρολιβανιά</a:t>
            </a:r>
            <a:endParaRPr lang="el-GR" sz="2800" b="1" dirty="0" smtClean="0">
              <a:solidFill>
                <a:schemeClr val="accent1">
                  <a:lumMod val="50000"/>
                </a:schemeClr>
              </a:solidFill>
              <a:latin typeface="Georgia" pitchFamily="18" charset="0"/>
            </a:endParaRPr>
          </a:p>
          <a:p>
            <a:pPr>
              <a:buNone/>
            </a:pPr>
            <a:r>
              <a:rPr lang="el-GR" sz="2800" b="1" dirty="0" smtClean="0">
                <a:solidFill>
                  <a:schemeClr val="accent1">
                    <a:lumMod val="50000"/>
                  </a:schemeClr>
                </a:solidFill>
                <a:latin typeface="Georgia" pitchFamily="18" charset="0"/>
              </a:rPr>
              <a:t>                                           Κι αρχή καλός μας χρόνος</a:t>
            </a:r>
          </a:p>
          <a:p>
            <a:pPr algn="r">
              <a:buNone/>
            </a:pPr>
            <a:r>
              <a:rPr lang="el-GR" sz="2800" b="1" dirty="0" smtClean="0">
                <a:solidFill>
                  <a:schemeClr val="accent1">
                    <a:lumMod val="50000"/>
                  </a:schemeClr>
                </a:solidFill>
                <a:latin typeface="Georgia" pitchFamily="18" charset="0"/>
              </a:rPr>
              <a:t>         Εκκλησιά εκκλησιά με το άγιος θρόνος.</a:t>
            </a:r>
          </a:p>
          <a:p>
            <a:pPr algn="just">
              <a:buNone/>
            </a:pPr>
            <a:endParaRPr lang="el-GR" sz="2800" b="1" dirty="0" smtClean="0">
              <a:latin typeface="Georgia" pitchFamily="18" charset="0"/>
            </a:endParaRPr>
          </a:p>
          <a:p>
            <a:endParaRPr lang="el-GR"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2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20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20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fontScale="85000" lnSpcReduction="20000"/>
          </a:bodyPr>
          <a:lstStyle/>
          <a:p>
            <a:pPr algn="just">
              <a:buNone/>
            </a:pPr>
            <a:r>
              <a:rPr lang="el-GR" b="1" u="sng" dirty="0" smtClean="0">
                <a:solidFill>
                  <a:schemeClr val="accent1">
                    <a:lumMod val="50000"/>
                  </a:schemeClr>
                </a:solidFill>
                <a:latin typeface="Georgia" pitchFamily="18" charset="0"/>
              </a:rPr>
              <a:t>   Ποδαρικό. </a:t>
            </a:r>
          </a:p>
          <a:p>
            <a:pPr algn="just">
              <a:buNone/>
            </a:pPr>
            <a:r>
              <a:rPr lang="el-GR" b="1" dirty="0" smtClean="0">
                <a:latin typeface="Georgia" pitchFamily="18" charset="0"/>
              </a:rPr>
              <a:t>    Την Πρώτη κάθε νέου έτους, ο κάθε νοικοκύρης έκανε ποδαρικό και μάλιστα πίστευε σε αυτό, όπως γίνεται και στις μέρες μας σε κάποια σπίτια.</a:t>
            </a:r>
          </a:p>
          <a:p>
            <a:pPr algn="just">
              <a:buNone/>
            </a:pPr>
            <a:r>
              <a:rPr lang="el-GR" b="1" dirty="0" smtClean="0">
                <a:latin typeface="Georgia" pitchFamily="18" charset="0"/>
              </a:rPr>
              <a:t>    Μόλις «γύριζε» ο χρόνος ο νοικοκύρης έβγαινε έξω και έπαιρνε τα εξής:</a:t>
            </a:r>
          </a:p>
          <a:p>
            <a:pPr lvl="0" algn="just"/>
            <a:r>
              <a:rPr lang="el-GR" b="1" dirty="0" smtClean="0">
                <a:latin typeface="Georgia" pitchFamily="18" charset="0"/>
              </a:rPr>
              <a:t>Μια κανάτα νερό</a:t>
            </a:r>
          </a:p>
          <a:p>
            <a:pPr lvl="0" algn="just"/>
            <a:r>
              <a:rPr lang="el-GR" b="1" dirty="0" smtClean="0">
                <a:latin typeface="Georgia" pitchFamily="18" charset="0"/>
              </a:rPr>
              <a:t>Μια γερή άσπρη πέτρα</a:t>
            </a:r>
          </a:p>
          <a:p>
            <a:pPr lvl="0" algn="just"/>
            <a:r>
              <a:rPr lang="el-GR" b="1" dirty="0" smtClean="0">
                <a:latin typeface="Georgia" pitchFamily="18" charset="0"/>
              </a:rPr>
              <a:t>Ένα ρόδι</a:t>
            </a:r>
          </a:p>
          <a:p>
            <a:pPr lvl="0" algn="just"/>
            <a:r>
              <a:rPr lang="el-GR" b="1" dirty="0" smtClean="0">
                <a:latin typeface="Georgia" pitchFamily="18" charset="0"/>
              </a:rPr>
              <a:t>Μια εικόνα</a:t>
            </a:r>
          </a:p>
          <a:p>
            <a:pPr algn="just">
              <a:buNone/>
            </a:pPr>
            <a:r>
              <a:rPr lang="el-GR" b="1" dirty="0" smtClean="0">
                <a:latin typeface="Georgia" pitchFamily="18" charset="0"/>
              </a:rPr>
              <a:t>    Με το νερό ράντιζε στις τέσσερις γωνίες (4 καντούνια) του σπιτιού.</a:t>
            </a:r>
          </a:p>
          <a:p>
            <a:pPr algn="just">
              <a:buNone/>
            </a:pPr>
            <a:r>
              <a:rPr lang="el-GR" b="1" dirty="0" smtClean="0">
                <a:latin typeface="Georgia" pitchFamily="18" charset="0"/>
              </a:rPr>
              <a:t>    Η πέτρα φυλάγονταν όλο το χρόνο σε μια γωνιά μέσα στο σπίτι.</a:t>
            </a:r>
            <a:endParaRPr lang="el-GR" b="1" dirty="0">
              <a:latin typeface="Georgia" pitchFamily="18" charset="0"/>
            </a:endParaRPr>
          </a:p>
        </p:txBody>
      </p:sp>
      <p:pic>
        <p:nvPicPr>
          <p:cNvPr id="4" name="3 - Εικόνα" descr="C:\Users\ΛΕΒΑΝΤΑ\Desktop\ιανουαριος.png"/>
          <p:cNvPicPr/>
          <p:nvPr/>
        </p:nvPicPr>
        <p:blipFill>
          <a:blip r:embed="rId2" cstate="print"/>
          <a:srcRect/>
          <a:stretch>
            <a:fillRect/>
          </a:stretch>
        </p:blipFill>
        <p:spPr bwMode="auto">
          <a:xfrm>
            <a:off x="0" y="214290"/>
            <a:ext cx="9144000" cy="121444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a:bodyPr>
          <a:lstStyle/>
          <a:p>
            <a:pPr algn="just">
              <a:buNone/>
            </a:pPr>
            <a:r>
              <a:rPr lang="el-GR" b="1" dirty="0" smtClean="0">
                <a:latin typeface="Georgia" pitchFamily="18" charset="0"/>
              </a:rPr>
              <a:t>  Έπειτα ο νοικοκύρης έκανε τρία βήματα μέσα και έλεγε: «</a:t>
            </a:r>
            <a:r>
              <a:rPr lang="el-GR" b="1" i="1" dirty="0" smtClean="0">
                <a:latin typeface="Georgia" pitchFamily="18" charset="0"/>
              </a:rPr>
              <a:t>Ένα, δύο, τρία μέσα τα καλά</a:t>
            </a:r>
            <a:r>
              <a:rPr lang="el-GR" b="1" dirty="0" smtClean="0">
                <a:latin typeface="Georgia" pitchFamily="18" charset="0"/>
              </a:rPr>
              <a:t>»….</a:t>
            </a:r>
          </a:p>
          <a:p>
            <a:pPr algn="just">
              <a:buNone/>
            </a:pPr>
            <a:r>
              <a:rPr lang="el-GR" b="1" dirty="0" smtClean="0">
                <a:latin typeface="Georgia" pitchFamily="18" charset="0"/>
              </a:rPr>
              <a:t>   ..έκανε τρία βήματα πίσω και έλεγε: «</a:t>
            </a:r>
            <a:r>
              <a:rPr lang="el-GR" b="1" i="1" dirty="0" smtClean="0">
                <a:latin typeface="Georgia" pitchFamily="18" charset="0"/>
              </a:rPr>
              <a:t>Ένα, δύο, τρία έξω τα  κακά</a:t>
            </a:r>
            <a:r>
              <a:rPr lang="el-GR" b="1" dirty="0" smtClean="0">
                <a:latin typeface="Georgia" pitchFamily="18" charset="0"/>
              </a:rPr>
              <a:t>».</a:t>
            </a:r>
          </a:p>
          <a:p>
            <a:pPr algn="just">
              <a:buNone/>
            </a:pPr>
            <a:r>
              <a:rPr lang="el-GR" b="1" dirty="0" smtClean="0">
                <a:latin typeface="Georgia" pitchFamily="18" charset="0"/>
              </a:rPr>
              <a:t>   Κατόπιν έσπαγε το ρόδι που συμβολίζει τον πλούτο και ευχόταν να έχει πλούτο το σπίτι.</a:t>
            </a:r>
          </a:p>
          <a:p>
            <a:pPr algn="just">
              <a:buNone/>
            </a:pPr>
            <a:r>
              <a:rPr lang="el-GR" b="1" dirty="0" smtClean="0">
                <a:solidFill>
                  <a:schemeClr val="bg2">
                    <a:lumMod val="75000"/>
                  </a:schemeClr>
                </a:solidFill>
                <a:latin typeface="Georgia" pitchFamily="18" charset="0"/>
              </a:rPr>
              <a:t>   </a:t>
            </a:r>
            <a:r>
              <a:rPr lang="el-GR" b="1" dirty="0" err="1" smtClean="0">
                <a:solidFill>
                  <a:schemeClr val="accent1">
                    <a:lumMod val="50000"/>
                  </a:schemeClr>
                </a:solidFill>
                <a:latin typeface="Georgia" pitchFamily="18" charset="0"/>
              </a:rPr>
              <a:t>Μπουλιστρίνες</a:t>
            </a:r>
            <a:r>
              <a:rPr lang="el-GR" b="1" dirty="0" smtClean="0">
                <a:solidFill>
                  <a:schemeClr val="accent1">
                    <a:lumMod val="50000"/>
                  </a:schemeClr>
                </a:solidFill>
                <a:latin typeface="Georgia" pitchFamily="18" charset="0"/>
              </a:rPr>
              <a:t>:</a:t>
            </a:r>
            <a:r>
              <a:rPr lang="el-GR" b="1" dirty="0" smtClean="0">
                <a:solidFill>
                  <a:schemeClr val="bg2">
                    <a:lumMod val="75000"/>
                  </a:schemeClr>
                </a:solidFill>
                <a:latin typeface="Georgia" pitchFamily="18" charset="0"/>
              </a:rPr>
              <a:t> </a:t>
            </a:r>
            <a:r>
              <a:rPr lang="el-GR" b="1" dirty="0" smtClean="0">
                <a:latin typeface="Georgia" pitchFamily="18" charset="0"/>
              </a:rPr>
              <a:t>Την ημέρα της Πρωτοχρονιάς γίνονται και οι </a:t>
            </a:r>
            <a:r>
              <a:rPr lang="el-GR" b="1" dirty="0" err="1" smtClean="0">
                <a:latin typeface="Georgia" pitchFamily="18" charset="0"/>
              </a:rPr>
              <a:t>μπουλιστρίνες</a:t>
            </a:r>
            <a:r>
              <a:rPr lang="el-GR" b="1" dirty="0" smtClean="0">
                <a:latin typeface="Georgia" pitchFamily="18" charset="0"/>
              </a:rPr>
              <a:t>, δηλαδή δίνονται χρήματα κυρίως στα παιδιά, από γιαγιάδες, παππούδες και συγγενείς.</a:t>
            </a:r>
          </a:p>
          <a:p>
            <a:pPr algn="just">
              <a:buNone/>
            </a:pPr>
            <a:endParaRPr lang="el-GR" b="1" dirty="0">
              <a:latin typeface="Georgia" pitchFamily="18" charset="0"/>
            </a:endParaRPr>
          </a:p>
        </p:txBody>
      </p:sp>
      <p:pic>
        <p:nvPicPr>
          <p:cNvPr id="4" name="3 - Εικόνα" descr="C:\Users\ΛΕΒΑΝΤΑ\Desktop\ιανουαριος.png"/>
          <p:cNvPicPr/>
          <p:nvPr/>
        </p:nvPicPr>
        <p:blipFill>
          <a:blip r:embed="rId2" cstate="print"/>
          <a:srcRect/>
          <a:stretch>
            <a:fillRect/>
          </a:stretch>
        </p:blipFill>
        <p:spPr bwMode="auto">
          <a:xfrm>
            <a:off x="0" y="214290"/>
            <a:ext cx="9144000" cy="121444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dirty="0"/>
          </a:p>
        </p:txBody>
      </p:sp>
      <p:sp>
        <p:nvSpPr>
          <p:cNvPr id="4" name="3 - Θέση περιεχομένου"/>
          <p:cNvSpPr>
            <a:spLocks noGrp="1"/>
          </p:cNvSpPr>
          <p:nvPr>
            <p:ph idx="1"/>
          </p:nvPr>
        </p:nvSpPr>
        <p:spPr>
          <a:xfrm>
            <a:off x="428596" y="1500174"/>
            <a:ext cx="7801004" cy="4643470"/>
          </a:xfrm>
        </p:spPr>
        <p:txBody>
          <a:bodyPr>
            <a:normAutofit fontScale="92500" lnSpcReduction="10000"/>
          </a:bodyPr>
          <a:lstStyle/>
          <a:p>
            <a:pPr>
              <a:buNone/>
            </a:pPr>
            <a:r>
              <a:rPr lang="el-GR" b="1" u="sng" dirty="0" smtClean="0">
                <a:latin typeface="Georgia" pitchFamily="18" charset="0"/>
              </a:rPr>
              <a:t>Φώτα.</a:t>
            </a:r>
            <a:endParaRPr lang="el-GR" dirty="0" smtClean="0">
              <a:latin typeface="Georgia" pitchFamily="18" charset="0"/>
            </a:endParaRPr>
          </a:p>
          <a:p>
            <a:r>
              <a:rPr lang="el-GR" b="1" dirty="0" smtClean="0">
                <a:solidFill>
                  <a:schemeClr val="accent1">
                    <a:lumMod val="50000"/>
                  </a:schemeClr>
                </a:solidFill>
                <a:latin typeface="Georgia" pitchFamily="18" charset="0"/>
              </a:rPr>
              <a:t>5 Ιανουαρίου - Ο ΑΓΙΑΣΜΟΣ: μικρός αγιασμός. </a:t>
            </a:r>
          </a:p>
          <a:p>
            <a:pPr algn="just">
              <a:buNone/>
            </a:pPr>
            <a:r>
              <a:rPr lang="el-GR" b="1" dirty="0" smtClean="0">
                <a:latin typeface="Georgia" pitchFamily="18" charset="0"/>
              </a:rPr>
              <a:t>    Την παραμονή των Φώτων οι νοικοκυρές παίρνουν αγιασμό και φως. Ραντίζουν όλο το σπίτι, τα δέντρα και φυλάνε τον αγιασμό στα εικονίσματα σαν φάρμακο. Το φως ανάβει στο καντήλι του σπιτιού για τρία μερόνυχτα.</a:t>
            </a:r>
          </a:p>
          <a:p>
            <a:pPr algn="just">
              <a:buNone/>
            </a:pPr>
            <a:r>
              <a:rPr lang="el-GR" b="1" dirty="0" smtClean="0">
                <a:latin typeface="Georgia" pitchFamily="18" charset="0"/>
              </a:rPr>
              <a:t>    Το βράδυ τα παιδιά απαγγέλουν τα κάλαντα των Φώτων.                                                 </a:t>
            </a:r>
          </a:p>
          <a:p>
            <a:r>
              <a:rPr lang="el-GR" b="1" dirty="0" smtClean="0">
                <a:solidFill>
                  <a:schemeClr val="accent1">
                    <a:lumMod val="50000"/>
                  </a:schemeClr>
                </a:solidFill>
                <a:latin typeface="Georgia" pitchFamily="18" charset="0"/>
              </a:rPr>
              <a:t>Τα κάλαντα των Φώτων.</a:t>
            </a:r>
          </a:p>
          <a:p>
            <a:pPr>
              <a:buNone/>
            </a:pPr>
            <a:r>
              <a:rPr lang="el-GR" b="1" dirty="0" smtClean="0">
                <a:latin typeface="Georgia" pitchFamily="18" charset="0"/>
              </a:rPr>
              <a:t>    Σήμερα τα φώτα και ο φωτισμός</a:t>
            </a:r>
          </a:p>
          <a:p>
            <a:pPr>
              <a:buNone/>
            </a:pPr>
            <a:r>
              <a:rPr lang="el-GR" b="1" dirty="0" smtClean="0">
                <a:latin typeface="Georgia" pitchFamily="18" charset="0"/>
              </a:rPr>
              <a:t>    Και χαρά μεγάλη και ο αγιασμός.</a:t>
            </a:r>
          </a:p>
          <a:p>
            <a:endParaRPr lang="el-GR" dirty="0">
              <a:latin typeface="Georgia" pitchFamily="18" charset="0"/>
            </a:endParaRPr>
          </a:p>
        </p:txBody>
      </p:sp>
      <p:pic>
        <p:nvPicPr>
          <p:cNvPr id="5" name="4 - Εικόνα" descr="C:\Users\ΛΕΒΑΝΤΑ\Desktop\ιανουαριος.png"/>
          <p:cNvPicPr/>
          <p:nvPr/>
        </p:nvPicPr>
        <p:blipFill>
          <a:blip r:embed="rId2" cstate="print"/>
          <a:srcRect/>
          <a:stretch>
            <a:fillRect/>
          </a:stretch>
        </p:blipFill>
        <p:spPr bwMode="auto">
          <a:xfrm>
            <a:off x="0" y="214290"/>
            <a:ext cx="9144000" cy="121444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2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θεοφανια.jpg"/>
          <p:cNvPicPr>
            <a:picLocks noChangeAspect="1"/>
          </p:cNvPicPr>
          <p:nvPr/>
        </p:nvPicPr>
        <p:blipFill>
          <a:blip r:embed="rId2" cstate="print"/>
          <a:stretch>
            <a:fillRect/>
          </a:stretch>
        </p:blipFill>
        <p:spPr>
          <a:xfrm>
            <a:off x="5929322" y="4572008"/>
            <a:ext cx="2772284" cy="2076452"/>
          </a:xfrm>
          <a:prstGeom prst="rect">
            <a:avLst/>
          </a:prstGeom>
        </p:spPr>
      </p:pic>
      <p:sp>
        <p:nvSpPr>
          <p:cNvPr id="2" name="1 - Θέση περιεχομένου"/>
          <p:cNvSpPr>
            <a:spLocks noGrp="1"/>
          </p:cNvSpPr>
          <p:nvPr>
            <p:ph idx="1"/>
          </p:nvPr>
        </p:nvSpPr>
        <p:spPr>
          <a:xfrm>
            <a:off x="214282" y="1524000"/>
            <a:ext cx="8501122" cy="5119710"/>
          </a:xfrm>
        </p:spPr>
        <p:txBody>
          <a:bodyPr>
            <a:noAutofit/>
          </a:bodyPr>
          <a:lstStyle/>
          <a:p>
            <a:r>
              <a:rPr lang="el-GR" sz="1800" b="1" dirty="0" smtClean="0">
                <a:solidFill>
                  <a:schemeClr val="accent1">
                    <a:lumMod val="50000"/>
                  </a:schemeClr>
                </a:solidFill>
                <a:latin typeface="Georgia" pitchFamily="18" charset="0"/>
              </a:rPr>
              <a:t>6 Ιανουαρίου - Ανήμερα των Φώτων. </a:t>
            </a:r>
          </a:p>
          <a:p>
            <a:pPr algn="just">
              <a:lnSpc>
                <a:spcPct val="170000"/>
              </a:lnSpc>
              <a:buNone/>
            </a:pPr>
            <a:r>
              <a:rPr lang="el-GR" sz="1800" b="1" dirty="0" smtClean="0">
                <a:latin typeface="Georgia" pitchFamily="18" charset="0"/>
              </a:rPr>
              <a:t>     Την ημέρα αυτή πίστευαν ότι  φεύγουν οι καλικάντζαροι και κατεβαίνουν πάλι κάτω στη γη για να συνεχίσουν το κόψιμο του δέντρου, που πάλι δε θα προλάβουν μέχρι την άλλη χρονιά.</a:t>
            </a:r>
          </a:p>
          <a:p>
            <a:pPr algn="just">
              <a:lnSpc>
                <a:spcPct val="170000"/>
              </a:lnSpc>
              <a:buNone/>
            </a:pPr>
            <a:r>
              <a:rPr lang="el-GR" sz="1800" b="1" dirty="0" smtClean="0">
                <a:latin typeface="Georgia" pitchFamily="18" charset="0"/>
              </a:rPr>
              <a:t>     Επίσης, αγιάζονται και τα νερά και γαληνεύουν οι θάλασσες και γίνονται τα εξής: </a:t>
            </a:r>
          </a:p>
          <a:p>
            <a:pPr lvl="0"/>
            <a:r>
              <a:rPr lang="el-GR" sz="1800" b="1" dirty="0" smtClean="0">
                <a:latin typeface="Georgia" pitchFamily="18" charset="0"/>
              </a:rPr>
              <a:t>Με εικόνες και εξαπτέρυγα, ο παπάς ρίχνει το Σταυρό στη θάλασσα.</a:t>
            </a:r>
          </a:p>
          <a:p>
            <a:pPr lvl="0"/>
            <a:r>
              <a:rPr lang="el-GR" sz="1800" b="1" dirty="0" smtClean="0">
                <a:latin typeface="Georgia" pitchFamily="18" charset="0"/>
              </a:rPr>
              <a:t>Τα πλοία σφυρίζουν.</a:t>
            </a:r>
          </a:p>
          <a:p>
            <a:pPr lvl="0"/>
            <a:r>
              <a:rPr lang="el-GR" sz="1800" b="1" dirty="0" smtClean="0">
                <a:latin typeface="Georgia" pitchFamily="18" charset="0"/>
              </a:rPr>
              <a:t>Οι καμπάνες χτυπούν.</a:t>
            </a:r>
          </a:p>
          <a:p>
            <a:pPr lvl="0"/>
            <a:r>
              <a:rPr lang="el-GR" sz="1800" b="1" dirty="0" smtClean="0">
                <a:latin typeface="Georgia" pitchFamily="18" charset="0"/>
              </a:rPr>
              <a:t>Οι άνδρες βουτάνε στη θάλασσα για να πιάσουν το σταυρό.</a:t>
            </a:r>
          </a:p>
          <a:p>
            <a:pPr lvl="0"/>
            <a:r>
              <a:rPr lang="el-GR" sz="1800" b="1" dirty="0" smtClean="0">
                <a:latin typeface="Georgia" pitchFamily="18" charset="0"/>
              </a:rPr>
              <a:t>Όποιος πιάσει το Σταυρό είναι ο ήρωας της ημέρας.</a:t>
            </a:r>
          </a:p>
          <a:p>
            <a:pPr lvl="0"/>
            <a:r>
              <a:rPr lang="el-GR" sz="1800" b="1" dirty="0" smtClean="0">
                <a:latin typeface="Georgia" pitchFamily="18" charset="0"/>
              </a:rPr>
              <a:t>Τοποθετείται στο δίσκο ο Σταυρός και όλοι ρίχνουν χρήματα στο δίσκο.</a:t>
            </a:r>
          </a:p>
          <a:p>
            <a:pPr>
              <a:buNone/>
            </a:pPr>
            <a:r>
              <a:rPr lang="el-GR" sz="1600" dirty="0" smtClean="0">
                <a:latin typeface="Georgia" pitchFamily="18" charset="0"/>
              </a:rPr>
              <a:t> </a:t>
            </a:r>
            <a:endParaRPr lang="el-GR" sz="1600" dirty="0">
              <a:latin typeface="Georgia" pitchFamily="18" charset="0"/>
            </a:endParaRPr>
          </a:p>
        </p:txBody>
      </p:sp>
      <p:sp>
        <p:nvSpPr>
          <p:cNvPr id="3" name="2 - Τίτλος"/>
          <p:cNvSpPr>
            <a:spLocks noGrp="1"/>
          </p:cNvSpPr>
          <p:nvPr>
            <p:ph type="title"/>
          </p:nvPr>
        </p:nvSpPr>
        <p:spPr/>
        <p:txBody>
          <a:bodyPr/>
          <a:lstStyle/>
          <a:p>
            <a:endParaRPr lang="el-GR" dirty="0"/>
          </a:p>
        </p:txBody>
      </p:sp>
      <p:pic>
        <p:nvPicPr>
          <p:cNvPr id="4" name="3 - Εικόνα" descr="C:\Users\ΛΕΒΑΝΤΑ\Desktop\ιανουαριος.png"/>
          <p:cNvPicPr/>
          <p:nvPr/>
        </p:nvPicPr>
        <p:blipFill>
          <a:blip r:embed="rId3" cstate="print"/>
          <a:srcRect/>
          <a:stretch>
            <a:fillRect/>
          </a:stretch>
        </p:blipFill>
        <p:spPr bwMode="auto">
          <a:xfrm>
            <a:off x="0" y="214290"/>
            <a:ext cx="9144000" cy="121444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2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20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20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20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2000"/>
                                        <p:tgtEl>
                                          <p:spTgt spid="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fade">
                                      <p:cBhvr>
                                        <p:cTn id="57" dur="2000"/>
                                        <p:tgtEl>
                                          <p:spTgt spid="2">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 Εικόνα" descr="αποκριες1.jpg"/>
          <p:cNvPicPr/>
          <p:nvPr/>
        </p:nvPicPr>
        <p:blipFill>
          <a:blip r:embed="rId2" cstate="print"/>
          <a:stretch>
            <a:fillRect/>
          </a:stretch>
        </p:blipFill>
        <p:spPr>
          <a:xfrm>
            <a:off x="6143636" y="4857760"/>
            <a:ext cx="2596559" cy="1754372"/>
          </a:xfrm>
          <a:prstGeom prst="rect">
            <a:avLst/>
          </a:prstGeom>
        </p:spPr>
      </p:pic>
      <p:sp>
        <p:nvSpPr>
          <p:cNvPr id="2" name="1 - Θέση περιεχομένου"/>
          <p:cNvSpPr>
            <a:spLocks noGrp="1"/>
          </p:cNvSpPr>
          <p:nvPr>
            <p:ph idx="1"/>
          </p:nvPr>
        </p:nvSpPr>
        <p:spPr>
          <a:xfrm>
            <a:off x="457200" y="1524000"/>
            <a:ext cx="8229600" cy="4905396"/>
          </a:xfrm>
        </p:spPr>
        <p:txBody>
          <a:bodyPr>
            <a:normAutofit fontScale="92500" lnSpcReduction="10000"/>
          </a:bodyPr>
          <a:lstStyle/>
          <a:p>
            <a:pPr algn="just"/>
            <a:r>
              <a:rPr lang="el-GR" sz="3900" b="1" dirty="0" smtClean="0">
                <a:solidFill>
                  <a:schemeClr val="accent1">
                    <a:lumMod val="50000"/>
                  </a:schemeClr>
                </a:solidFill>
              </a:rPr>
              <a:t>1</a:t>
            </a:r>
            <a:r>
              <a:rPr lang="el-GR" b="1" baseline="30000" dirty="0" smtClean="0">
                <a:solidFill>
                  <a:schemeClr val="accent1">
                    <a:lumMod val="50000"/>
                  </a:schemeClr>
                </a:solidFill>
              </a:rPr>
              <a:t>η</a:t>
            </a:r>
            <a:r>
              <a:rPr lang="el-GR" b="1" dirty="0" smtClean="0">
                <a:solidFill>
                  <a:schemeClr val="accent1">
                    <a:lumMod val="50000"/>
                  </a:schemeClr>
                </a:solidFill>
              </a:rPr>
              <a:t> Φλεβάρη – Αγίου Τρύφωνος: </a:t>
            </a:r>
            <a:r>
              <a:rPr lang="el-GR" b="1" dirty="0" smtClean="0"/>
              <a:t>Στο νησί της Λέρου συνηθίζεται να γίνεται ο Αγιασμός με σκοπό να ραίνουν τα αμπέλια για να έχουν καλύτερη σοδειά.</a:t>
            </a:r>
          </a:p>
          <a:p>
            <a:pPr algn="just"/>
            <a:r>
              <a:rPr lang="el-GR" b="1" u="sng" dirty="0" smtClean="0">
                <a:solidFill>
                  <a:schemeClr val="accent1">
                    <a:lumMod val="50000"/>
                  </a:schemeClr>
                </a:solidFill>
              </a:rPr>
              <a:t>Αποκριά – </a:t>
            </a:r>
            <a:r>
              <a:rPr lang="el-GR" b="1" u="sng" dirty="0" err="1" smtClean="0">
                <a:solidFill>
                  <a:schemeClr val="accent1">
                    <a:lumMod val="50000"/>
                  </a:schemeClr>
                </a:solidFill>
              </a:rPr>
              <a:t>Καμουτζέλες</a:t>
            </a:r>
            <a:r>
              <a:rPr lang="el-GR" b="1" u="sng" dirty="0" smtClean="0">
                <a:solidFill>
                  <a:schemeClr val="accent1">
                    <a:lumMod val="50000"/>
                  </a:schemeClr>
                </a:solidFill>
              </a:rPr>
              <a:t>: </a:t>
            </a:r>
            <a:r>
              <a:rPr lang="el-GR" b="1" dirty="0" smtClean="0"/>
              <a:t>Ένα από τα κυριότερα έθιμα της Λέρου τον Φεβρουάριο ήταν ο εορτασμός της αποκριάς! </a:t>
            </a:r>
            <a:endParaRPr lang="el-GR" b="1" dirty="0" smtClean="0">
              <a:solidFill>
                <a:schemeClr val="bg2">
                  <a:lumMod val="75000"/>
                </a:schemeClr>
              </a:solidFill>
            </a:endParaRPr>
          </a:p>
          <a:p>
            <a:pPr>
              <a:buNone/>
            </a:pPr>
            <a:r>
              <a:rPr lang="el-GR" b="1" dirty="0" smtClean="0"/>
              <a:t>   Κορίτσια και αγόρια ντυμένα «</a:t>
            </a:r>
            <a:r>
              <a:rPr lang="el-GR" b="1" dirty="0" err="1" smtClean="0"/>
              <a:t>καμουζέλες</a:t>
            </a:r>
            <a:r>
              <a:rPr lang="el-GR" b="1" dirty="0" smtClean="0"/>
              <a:t>», φίλοι και γείτονες όλοι μαζί σε μια παρέα γυρνούσαν από σπίτι σε σπίτι προσπαθώντας να μην τους καταλάβει κανείς. </a:t>
            </a:r>
          </a:p>
          <a:p>
            <a:pPr>
              <a:buNone/>
            </a:pPr>
            <a:r>
              <a:rPr lang="el-GR" b="1" dirty="0" smtClean="0"/>
              <a:t>    Αυτοσχέδιοι μουσικοί συνθέτανε </a:t>
            </a:r>
          </a:p>
          <a:p>
            <a:pPr>
              <a:buNone/>
            </a:pPr>
            <a:r>
              <a:rPr lang="el-GR" b="1" dirty="0" smtClean="0"/>
              <a:t>«</a:t>
            </a:r>
            <a:r>
              <a:rPr lang="el-GR" b="1" i="1" dirty="0" smtClean="0">
                <a:solidFill>
                  <a:schemeClr val="accent1">
                    <a:lumMod val="50000"/>
                  </a:schemeClr>
                </a:solidFill>
              </a:rPr>
              <a:t>σκωπτικά</a:t>
            </a:r>
            <a:r>
              <a:rPr lang="el-GR" b="1" dirty="0" smtClean="0"/>
              <a:t>» δίστιχα, που σατίριζαν  </a:t>
            </a:r>
          </a:p>
          <a:p>
            <a:pPr>
              <a:buNone/>
            </a:pPr>
            <a:r>
              <a:rPr lang="el-GR" b="1" dirty="0" smtClean="0"/>
              <a:t>τους γάμους του έτους.</a:t>
            </a:r>
            <a:endParaRPr lang="el-GR" b="1" dirty="0"/>
          </a:p>
        </p:txBody>
      </p:sp>
      <p:sp>
        <p:nvSpPr>
          <p:cNvPr id="3" name="2 - Τίτλος"/>
          <p:cNvSpPr>
            <a:spLocks noGrp="1"/>
          </p:cNvSpPr>
          <p:nvPr>
            <p:ph type="title"/>
          </p:nvPr>
        </p:nvSpPr>
        <p:spPr/>
        <p:txBody>
          <a:bodyPr/>
          <a:lstStyle/>
          <a:p>
            <a:endParaRPr lang="el-GR" dirty="0"/>
          </a:p>
        </p:txBody>
      </p:sp>
      <p:pic>
        <p:nvPicPr>
          <p:cNvPr id="4" name="Picture 5" descr="C:\Users\mariagela\Downloads\303703-88307872.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00034" y="214290"/>
            <a:ext cx="8143932" cy="1143008"/>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2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Autofit/>
          </a:bodyPr>
          <a:lstStyle/>
          <a:p>
            <a:pPr algn="just"/>
            <a:r>
              <a:rPr lang="el-GR" sz="2400" b="1" dirty="0" smtClean="0">
                <a:latin typeface="Georgia" pitchFamily="18" charset="0"/>
              </a:rPr>
              <a:t>Θεωρούσαν ότι τα στοιχειά εμφανίζονταν όλο το χρόνο, συνηθέστερα όμως κατά το Σαρανταήμερο και ιδιαίτερα κατά το δωδεκαήμερο (από τα Χριστούγεννα ως τα Φώτα). Πίστευαν ότι ήταν κακάσχημα, φθονερά αερικά, που έκαναν ζημιές και μαγάριζαν  τα τρόφιμα.</a:t>
            </a:r>
          </a:p>
          <a:p>
            <a:pPr algn="just"/>
            <a:r>
              <a:rPr lang="el-GR" sz="2400" b="1" dirty="0" smtClean="0">
                <a:latin typeface="Georgia" pitchFamily="18" charset="0"/>
              </a:rPr>
              <a:t>Οι νοικοκυρές, κρεμούσαν πίσω από την πόρτα μια τριχιά (κόσκινο ή ψιλό δίχτυ με </a:t>
            </a:r>
            <a:r>
              <a:rPr lang="el-GR" sz="2400" b="1" dirty="0" err="1" smtClean="0">
                <a:latin typeface="Georgia" pitchFamily="18" charset="0"/>
              </a:rPr>
              <a:t>βάγινο</a:t>
            </a:r>
            <a:r>
              <a:rPr lang="el-GR" sz="2400" b="1" dirty="0" smtClean="0">
                <a:latin typeface="Georgia" pitchFamily="18" charset="0"/>
              </a:rPr>
              <a:t> σταυρό). </a:t>
            </a:r>
          </a:p>
          <a:p>
            <a:pPr algn="just"/>
            <a:r>
              <a:rPr lang="el-GR" sz="2400" b="1" dirty="0" smtClean="0">
                <a:latin typeface="Georgia" pitchFamily="18" charset="0"/>
              </a:rPr>
              <a:t>Αξιοσημείωτο είναι ότι μέχρι και σήμερα πιστεύεται ότι κάθε σπιτικό έχει το καλό στοιχειό του!</a:t>
            </a:r>
          </a:p>
          <a:p>
            <a:pPr algn="just">
              <a:buNone/>
            </a:pPr>
            <a:endParaRPr lang="el-GR" sz="2400" b="1" dirty="0">
              <a:latin typeface="Georgia" pitchFamily="18" charset="0"/>
            </a:endParaRPr>
          </a:p>
        </p:txBody>
      </p:sp>
      <p:sp>
        <p:nvSpPr>
          <p:cNvPr id="3" name="2 - Τίτλος"/>
          <p:cNvSpPr>
            <a:spLocks noGrp="1"/>
          </p:cNvSpPr>
          <p:nvPr>
            <p:ph type="title"/>
          </p:nvPr>
        </p:nvSpPr>
        <p:spPr>
          <a:xfrm>
            <a:off x="571472" y="0"/>
            <a:ext cx="8115328" cy="1571612"/>
          </a:xfrm>
        </p:spPr>
        <p:txBody>
          <a:bodyPr>
            <a:normAutofit fontScale="90000"/>
          </a:bodyPr>
          <a:lstStyle/>
          <a:p>
            <a:pPr algn="ctr">
              <a:buFont typeface="Wingdings" pitchFamily="2" charset="2"/>
              <a:buChar char="v"/>
            </a:pPr>
            <a:r>
              <a:rPr lang="el-GR" b="1" dirty="0" smtClean="0">
                <a:solidFill>
                  <a:schemeClr val="bg2">
                    <a:lumMod val="75000"/>
                  </a:schemeClr>
                </a:solidFill>
              </a:rPr>
              <a:t/>
            </a:r>
            <a:br>
              <a:rPr lang="el-GR" b="1" dirty="0" smtClean="0">
                <a:solidFill>
                  <a:schemeClr val="bg2">
                    <a:lumMod val="75000"/>
                  </a:schemeClr>
                </a:solidFill>
              </a:rPr>
            </a:br>
            <a:r>
              <a:rPr lang="el-GR" b="1" dirty="0" smtClean="0">
                <a:solidFill>
                  <a:schemeClr val="bg2">
                    <a:lumMod val="75000"/>
                  </a:schemeClr>
                </a:solidFill>
              </a:rPr>
              <a:t/>
            </a:r>
            <a:br>
              <a:rPr lang="el-GR" b="1" dirty="0" smtClean="0">
                <a:solidFill>
                  <a:schemeClr val="bg2">
                    <a:lumMod val="75000"/>
                  </a:schemeClr>
                </a:solidFill>
              </a:rPr>
            </a:br>
            <a:r>
              <a:rPr lang="el-GR" b="1" dirty="0" smtClean="0">
                <a:solidFill>
                  <a:schemeClr val="bg2">
                    <a:lumMod val="75000"/>
                  </a:schemeClr>
                </a:solidFill>
              </a:rPr>
              <a:t/>
            </a:r>
            <a:br>
              <a:rPr lang="el-GR" b="1" dirty="0" smtClean="0">
                <a:solidFill>
                  <a:schemeClr val="bg2">
                    <a:lumMod val="75000"/>
                  </a:schemeClr>
                </a:solidFill>
              </a:rPr>
            </a:br>
            <a:r>
              <a:rPr lang="el-GR" sz="4000" b="1" dirty="0" smtClean="0">
                <a:solidFill>
                  <a:schemeClr val="accent1">
                    <a:lumMod val="50000"/>
                  </a:schemeClr>
                </a:solidFill>
                <a:latin typeface="Georgia" pitchFamily="18" charset="0"/>
              </a:rPr>
              <a:t>ΣΤΟΙΧΕΙΑ – ΘΡΥΛΟΙ– ΟΡΑΜΑΤΑ</a:t>
            </a:r>
            <a:r>
              <a:rPr lang="el-GR" sz="4000" dirty="0" smtClean="0">
                <a:solidFill>
                  <a:schemeClr val="accent1">
                    <a:lumMod val="50000"/>
                  </a:schemeClr>
                </a:solidFill>
                <a:latin typeface="Georgia" pitchFamily="18" charset="0"/>
              </a:rPr>
              <a:t/>
            </a:r>
            <a:br>
              <a:rPr lang="el-GR" sz="4000" dirty="0" smtClean="0">
                <a:solidFill>
                  <a:schemeClr val="accent1">
                    <a:lumMod val="50000"/>
                  </a:schemeClr>
                </a:solidFill>
                <a:latin typeface="Georgia" pitchFamily="18" charset="0"/>
              </a:rPr>
            </a:br>
            <a:r>
              <a:rPr lang="el-GR" sz="4000" dirty="0" smtClean="0">
                <a:solidFill>
                  <a:schemeClr val="accent1">
                    <a:lumMod val="50000"/>
                  </a:schemeClr>
                </a:solidFill>
                <a:latin typeface="Georgia" pitchFamily="18" charset="0"/>
              </a:rPr>
              <a:t>1. </a:t>
            </a:r>
            <a:r>
              <a:rPr lang="el-GR" sz="4000" b="1" dirty="0" smtClean="0">
                <a:solidFill>
                  <a:schemeClr val="accent1">
                    <a:lumMod val="50000"/>
                  </a:schemeClr>
                </a:solidFill>
                <a:latin typeface="Georgia" pitchFamily="18" charset="0"/>
              </a:rPr>
              <a:t>Στοιχειά (καλικάντζαροι)</a:t>
            </a:r>
            <a:endParaRPr lang="el-GR" sz="4000" dirty="0">
              <a:solidFill>
                <a:schemeClr val="accent1">
                  <a:lumMod val="50000"/>
                </a:schemeClr>
              </a:solidFill>
              <a:latin typeface="Georg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lgn="just"/>
            <a:r>
              <a:rPr lang="el-GR" b="1" dirty="0" smtClean="0">
                <a:latin typeface="Georgia" pitchFamily="18" charset="0"/>
              </a:rPr>
              <a:t>Πίστευαν ότι οι Μοίρες επισκέπτονται τον άνθρωπο την Τρίτη μέρα της γέννησής του, για να τον «μοιράνουν» με την τύχη του.</a:t>
            </a:r>
          </a:p>
          <a:p>
            <a:pPr algn="just"/>
            <a:r>
              <a:rPr lang="el-GR" b="1" dirty="0" smtClean="0">
                <a:latin typeface="Georgia" pitchFamily="18" charset="0"/>
              </a:rPr>
              <a:t>Η λεχώνα μάνα είχε δίπλα της ένα βάζο μέλι για να «γλυκαθούν» οι μοίρες και να μοιράνουν με καλές ευχές το μωρό.</a:t>
            </a:r>
          </a:p>
          <a:p>
            <a:pPr algn="just">
              <a:buNone/>
            </a:pPr>
            <a:endParaRPr lang="el-GR" b="1" dirty="0" smtClean="0"/>
          </a:p>
          <a:p>
            <a:pPr algn="just"/>
            <a:endParaRPr lang="el-GR" b="1" dirty="0"/>
          </a:p>
        </p:txBody>
      </p:sp>
      <p:sp>
        <p:nvSpPr>
          <p:cNvPr id="3" name="2 - Τίτλος"/>
          <p:cNvSpPr>
            <a:spLocks noGrp="1"/>
          </p:cNvSpPr>
          <p:nvPr>
            <p:ph type="title"/>
          </p:nvPr>
        </p:nvSpPr>
        <p:spPr>
          <a:xfrm>
            <a:off x="571472" y="214290"/>
            <a:ext cx="8115328" cy="1428760"/>
          </a:xfrm>
        </p:spPr>
        <p:txBody>
          <a:bodyPr>
            <a:normAutofit/>
          </a:bodyPr>
          <a:lstStyle/>
          <a:p>
            <a:pPr lvl="0" algn="ctr"/>
            <a:r>
              <a:rPr lang="el-GR" b="1" dirty="0" smtClean="0">
                <a:solidFill>
                  <a:schemeClr val="accent1">
                    <a:lumMod val="50000"/>
                  </a:schemeClr>
                </a:solidFill>
                <a:latin typeface="Georgia" pitchFamily="18" charset="0"/>
              </a:rPr>
              <a:t>2. Ξωτικά- Μοίρες.</a:t>
            </a:r>
            <a:r>
              <a:rPr lang="el-GR" dirty="0" smtClean="0">
                <a:solidFill>
                  <a:schemeClr val="accent1">
                    <a:lumMod val="50000"/>
                  </a:schemeClr>
                </a:solidFill>
                <a:latin typeface="Georgia" pitchFamily="18" charset="0"/>
              </a:rPr>
              <a:t/>
            </a:r>
            <a:br>
              <a:rPr lang="el-GR" dirty="0" smtClean="0">
                <a:solidFill>
                  <a:schemeClr val="accent1">
                    <a:lumMod val="50000"/>
                  </a:schemeClr>
                </a:solidFill>
                <a:latin typeface="Georgia" pitchFamily="18" charset="0"/>
              </a:rPr>
            </a:br>
            <a:endParaRPr lang="el-GR" dirty="0">
              <a:solidFill>
                <a:schemeClr val="accent1">
                  <a:lumMod val="50000"/>
                </a:schemeClr>
              </a:solidFill>
              <a:latin typeface="Georgia" pitchFamily="18" charset="0"/>
            </a:endParaRPr>
          </a:p>
        </p:txBody>
      </p:sp>
      <p:pic>
        <p:nvPicPr>
          <p:cNvPr id="4" name="3 - Εικόνα" descr="μοίρες-ξωτικά.jpg"/>
          <p:cNvPicPr>
            <a:picLocks noChangeAspect="1"/>
          </p:cNvPicPr>
          <p:nvPr/>
        </p:nvPicPr>
        <p:blipFill>
          <a:blip r:embed="rId2" cstate="print"/>
          <a:stretch>
            <a:fillRect/>
          </a:stretch>
        </p:blipFill>
        <p:spPr>
          <a:xfrm>
            <a:off x="4964323" y="4071942"/>
            <a:ext cx="3757327" cy="2500330"/>
          </a:xfrm>
          <a:prstGeom prst="rect">
            <a:avLst/>
          </a:prstGeom>
        </p:spPr>
      </p:pic>
      <p:pic>
        <p:nvPicPr>
          <p:cNvPr id="5" name="4 - Εικόνα" descr="ξωτικα.gif"/>
          <p:cNvPicPr>
            <a:picLocks noChangeAspect="1"/>
          </p:cNvPicPr>
          <p:nvPr/>
        </p:nvPicPr>
        <p:blipFill>
          <a:blip r:embed="rId3" cstate="print"/>
          <a:stretch>
            <a:fillRect/>
          </a:stretch>
        </p:blipFill>
        <p:spPr>
          <a:xfrm>
            <a:off x="1027466" y="4071942"/>
            <a:ext cx="3106362" cy="2576514"/>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lgn="just"/>
            <a:r>
              <a:rPr lang="el-GR" b="1" dirty="0" smtClean="0">
                <a:latin typeface="Georgia" pitchFamily="18" charset="0"/>
              </a:rPr>
              <a:t>Οι αδερφές του Μελέαγρου, μετά το θάνατό του έμειναν απαρηγόρητες και θρηνούσαν μαυροφορεμένες μερόνυχτα το χαμό του αδερφού τους. Τότε η θεά Άρτεμις τις λυπήθηκε και με το μαγικό της ραβδί, τις έκανε πουλιά, τις Μελεαγρίδες όρνιθες. Για να τις χαρίσει γαλήνη τις έφερε στο Παρθένι της Λέρου και τους χάρισε τον </a:t>
            </a:r>
          </a:p>
          <a:p>
            <a:pPr algn="just">
              <a:buNone/>
            </a:pPr>
            <a:r>
              <a:rPr lang="el-GR" b="1" dirty="0" smtClean="0">
                <a:latin typeface="Georgia" pitchFamily="18" charset="0"/>
              </a:rPr>
              <a:t>   πανέμορφο αυτόν κάμπο για</a:t>
            </a:r>
          </a:p>
          <a:p>
            <a:pPr algn="just">
              <a:buNone/>
            </a:pPr>
            <a:r>
              <a:rPr lang="el-GR" b="1" dirty="0" smtClean="0">
                <a:latin typeface="Georgia" pitchFamily="18" charset="0"/>
              </a:rPr>
              <a:t>   να ζουν.</a:t>
            </a:r>
            <a:endParaRPr lang="el-GR" b="1" dirty="0">
              <a:latin typeface="Georgia" pitchFamily="18" charset="0"/>
            </a:endParaRPr>
          </a:p>
        </p:txBody>
      </p:sp>
      <p:sp>
        <p:nvSpPr>
          <p:cNvPr id="3" name="2 - Τίτλος"/>
          <p:cNvSpPr>
            <a:spLocks noGrp="1"/>
          </p:cNvSpPr>
          <p:nvPr>
            <p:ph type="title"/>
          </p:nvPr>
        </p:nvSpPr>
        <p:spPr>
          <a:xfrm>
            <a:off x="642910" y="152400"/>
            <a:ext cx="8043890" cy="1347774"/>
          </a:xfrm>
        </p:spPr>
        <p:txBody>
          <a:bodyPr>
            <a:normAutofit fontScale="90000"/>
          </a:bodyPr>
          <a:lstStyle/>
          <a:p>
            <a:pPr lvl="0" algn="ctr"/>
            <a:r>
              <a:rPr lang="el-GR" b="1" dirty="0" smtClean="0">
                <a:solidFill>
                  <a:schemeClr val="accent1">
                    <a:lumMod val="50000"/>
                  </a:schemeClr>
                </a:solidFill>
                <a:latin typeface="Georgia" pitchFamily="18" charset="0"/>
              </a:rPr>
              <a:t>Μύθοι ζώων – Οι Μελεαγρίδες όρνιθες.</a:t>
            </a:r>
            <a:endParaRPr lang="el-GR" dirty="0">
              <a:solidFill>
                <a:schemeClr val="accent1">
                  <a:lumMod val="50000"/>
                </a:schemeClr>
              </a:solidFill>
              <a:latin typeface="Georgia" pitchFamily="18" charset="0"/>
            </a:endParaRPr>
          </a:p>
        </p:txBody>
      </p:sp>
      <p:pic>
        <p:nvPicPr>
          <p:cNvPr id="4" name="3 - Εικόνα" descr="http://www.kounker.gr/datafiles/468-2.jpg"/>
          <p:cNvPicPr/>
          <p:nvPr/>
        </p:nvPicPr>
        <p:blipFill>
          <a:blip r:embed="rId2" cstate="print"/>
          <a:srcRect/>
          <a:stretch>
            <a:fillRect/>
          </a:stretch>
        </p:blipFill>
        <p:spPr bwMode="auto">
          <a:xfrm>
            <a:off x="5715008" y="4357694"/>
            <a:ext cx="3257550" cy="21717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lgn="just"/>
            <a:r>
              <a:rPr lang="el-GR" b="1" dirty="0" smtClean="0">
                <a:latin typeface="Georgia" pitchFamily="18" charset="0"/>
              </a:rPr>
              <a:t>Κατά την αρχαιότητα οι αττικοί μήνες ήταν αφιερωμένοι στους θεούς και οι θρησκευτικές γιορτές ήταν αφιερωμένες σ’ αυτούς.</a:t>
            </a:r>
            <a:endParaRPr lang="el-GR" b="1" dirty="0">
              <a:latin typeface="Georgia" pitchFamily="18" charset="0"/>
            </a:endParaRPr>
          </a:p>
        </p:txBody>
      </p:sp>
      <p:sp>
        <p:nvSpPr>
          <p:cNvPr id="3" name="2 - Τίτλος"/>
          <p:cNvSpPr>
            <a:spLocks noGrp="1"/>
          </p:cNvSpPr>
          <p:nvPr>
            <p:ph type="title"/>
          </p:nvPr>
        </p:nvSpPr>
        <p:spPr/>
        <p:txBody>
          <a:bodyPr>
            <a:normAutofit/>
          </a:bodyPr>
          <a:lstStyle/>
          <a:p>
            <a:r>
              <a:rPr lang="el-GR" sz="3200" b="1" dirty="0" smtClean="0">
                <a:solidFill>
                  <a:schemeClr val="accent1">
                    <a:lumMod val="50000"/>
                  </a:schemeClr>
                </a:solidFill>
                <a:latin typeface="Georgia" pitchFamily="18" charset="0"/>
              </a:rPr>
              <a:t>ΛΑΟΓΡΑΦΙΑ  ΣΤΑ ΒΑΘΗ ΤΩΝ ΑΙΩΝΩΝ</a:t>
            </a:r>
            <a:endParaRPr lang="el-GR" sz="3200" b="1" dirty="0">
              <a:solidFill>
                <a:schemeClr val="accent1">
                  <a:lumMod val="50000"/>
                </a:schemeClr>
              </a:solidFill>
              <a:latin typeface="Georgia" pitchFamily="18" charset="0"/>
            </a:endParaRPr>
          </a:p>
        </p:txBody>
      </p:sp>
      <p:pic>
        <p:nvPicPr>
          <p:cNvPr id="4" name="3 - Εικόνα" descr="Η ονομασίες των μηνών και η ιστορία του σημερινού ημερολογίου">
            <a:hlinkClick r:id="rId2"/>
          </p:cNvPr>
          <p:cNvPicPr/>
          <p:nvPr/>
        </p:nvPicPr>
        <p:blipFill>
          <a:blip r:embed="rId3" cstate="print"/>
          <a:srcRect/>
          <a:stretch>
            <a:fillRect/>
          </a:stretch>
        </p:blipFill>
        <p:spPr bwMode="auto">
          <a:xfrm>
            <a:off x="2714612" y="2857496"/>
            <a:ext cx="4357718" cy="3429024"/>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428736"/>
            <a:ext cx="8229600" cy="4667264"/>
          </a:xfrm>
        </p:spPr>
        <p:txBody>
          <a:bodyPr/>
          <a:lstStyle/>
          <a:p>
            <a:pPr algn="just"/>
            <a:r>
              <a:rPr lang="el-GR" b="1" dirty="0" smtClean="0">
                <a:latin typeface="Georgia" pitchFamily="18" charset="0"/>
              </a:rPr>
              <a:t>Άκουσε, που να κουφαθείς</a:t>
            </a:r>
          </a:p>
          <a:p>
            <a:pPr algn="just"/>
            <a:r>
              <a:rPr lang="el-GR" b="1" dirty="0" err="1" smtClean="0">
                <a:latin typeface="Georgia" pitchFamily="18" charset="0"/>
              </a:rPr>
              <a:t>Άφησ’το</a:t>
            </a:r>
            <a:r>
              <a:rPr lang="el-GR" b="1" dirty="0" smtClean="0">
                <a:latin typeface="Georgia" pitchFamily="18" charset="0"/>
              </a:rPr>
              <a:t>, που να σ’ αφήσει η γεια σου</a:t>
            </a:r>
          </a:p>
          <a:p>
            <a:pPr algn="just"/>
            <a:r>
              <a:rPr lang="el-GR" b="1" dirty="0" err="1" smtClean="0">
                <a:latin typeface="Georgia" pitchFamily="18" charset="0"/>
              </a:rPr>
              <a:t>Βάαα</a:t>
            </a:r>
            <a:r>
              <a:rPr lang="el-GR" b="1" dirty="0" smtClean="0">
                <a:latin typeface="Georgia" pitchFamily="18" charset="0"/>
              </a:rPr>
              <a:t>, που να σε βαστάξει πόνος</a:t>
            </a:r>
          </a:p>
          <a:p>
            <a:pPr algn="just"/>
            <a:r>
              <a:rPr lang="el-GR" b="1" dirty="0" smtClean="0">
                <a:latin typeface="Georgia" pitchFamily="18" charset="0"/>
              </a:rPr>
              <a:t>Δες, που να στραβωθείς και να κουτουλάς στους τοίχους</a:t>
            </a:r>
          </a:p>
          <a:p>
            <a:pPr algn="just"/>
            <a:r>
              <a:rPr lang="el-GR" b="1" dirty="0" smtClean="0">
                <a:latin typeface="Georgia" pitchFamily="18" charset="0"/>
              </a:rPr>
              <a:t>Γράψε, που να σε γράψει ο </a:t>
            </a:r>
            <a:r>
              <a:rPr lang="el-GR" b="1" dirty="0" err="1" smtClean="0">
                <a:latin typeface="Georgia" pitchFamily="18" charset="0"/>
              </a:rPr>
              <a:t>αξεστράτιος</a:t>
            </a:r>
            <a:endParaRPr lang="el-GR" b="1" dirty="0" smtClean="0">
              <a:latin typeface="Georgia" pitchFamily="18" charset="0"/>
            </a:endParaRPr>
          </a:p>
          <a:p>
            <a:pPr algn="just"/>
            <a:r>
              <a:rPr lang="el-GR" b="1" dirty="0" smtClean="0">
                <a:latin typeface="Georgia" pitchFamily="18" charset="0"/>
              </a:rPr>
              <a:t>Δες τον που να δεις την τύφλα </a:t>
            </a:r>
          </a:p>
          <a:p>
            <a:pPr algn="just"/>
            <a:r>
              <a:rPr lang="el-GR" b="1" dirty="0" smtClean="0">
                <a:latin typeface="Georgia" pitchFamily="18" charset="0"/>
              </a:rPr>
              <a:t>Έβγα, που να βγει το μάτι σου</a:t>
            </a:r>
          </a:p>
          <a:p>
            <a:pPr algn="just"/>
            <a:r>
              <a:rPr lang="el-GR" b="1" dirty="0" smtClean="0">
                <a:latin typeface="Georgia" pitchFamily="18" charset="0"/>
              </a:rPr>
              <a:t>Κάτσε, που να κάτσει το παΐδι σου</a:t>
            </a:r>
          </a:p>
          <a:p>
            <a:endParaRPr lang="el-GR" b="1" dirty="0"/>
          </a:p>
        </p:txBody>
      </p:sp>
      <p:sp>
        <p:nvSpPr>
          <p:cNvPr id="3" name="2 - Τίτλος"/>
          <p:cNvSpPr>
            <a:spLocks noGrp="1"/>
          </p:cNvSpPr>
          <p:nvPr>
            <p:ph type="title"/>
          </p:nvPr>
        </p:nvSpPr>
        <p:spPr>
          <a:xfrm>
            <a:off x="457200" y="357166"/>
            <a:ext cx="8229600" cy="1428760"/>
          </a:xfrm>
        </p:spPr>
        <p:txBody>
          <a:bodyPr>
            <a:noAutofit/>
          </a:bodyPr>
          <a:lstStyle/>
          <a:p>
            <a:pPr algn="ctr"/>
            <a:r>
              <a:rPr lang="el-GR" sz="4400" b="1" u="sng" dirty="0" smtClean="0">
                <a:solidFill>
                  <a:schemeClr val="accent1">
                    <a:lumMod val="50000"/>
                  </a:schemeClr>
                </a:solidFill>
                <a:latin typeface="Georgia" pitchFamily="18" charset="0"/>
              </a:rPr>
              <a:t>ΚΑΤΑΡΕΣ</a:t>
            </a:r>
            <a:r>
              <a:rPr lang="el-GR" sz="4400" dirty="0" smtClean="0">
                <a:solidFill>
                  <a:schemeClr val="accent1">
                    <a:lumMod val="50000"/>
                  </a:schemeClr>
                </a:solidFill>
                <a:latin typeface="Georgia" pitchFamily="18" charset="0"/>
              </a:rPr>
              <a:t/>
            </a:r>
            <a:br>
              <a:rPr lang="el-GR" sz="4400" dirty="0" smtClean="0">
                <a:solidFill>
                  <a:schemeClr val="accent1">
                    <a:lumMod val="50000"/>
                  </a:schemeClr>
                </a:solidFill>
                <a:latin typeface="Georgia" pitchFamily="18" charset="0"/>
              </a:rPr>
            </a:br>
            <a:endParaRPr lang="el-GR" sz="4400" dirty="0">
              <a:solidFill>
                <a:schemeClr val="accent1">
                  <a:lumMod val="50000"/>
                </a:schemeClr>
              </a:solidFill>
              <a:latin typeface="Georg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2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20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20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357298"/>
            <a:ext cx="8229600" cy="5214974"/>
          </a:xfrm>
        </p:spPr>
        <p:txBody>
          <a:bodyPr>
            <a:noAutofit/>
          </a:bodyPr>
          <a:lstStyle/>
          <a:p>
            <a:pPr algn="just"/>
            <a:r>
              <a:rPr lang="el-GR" sz="2400" b="1" dirty="0" smtClean="0">
                <a:latin typeface="Georgia" pitchFamily="18" charset="0"/>
              </a:rPr>
              <a:t>Ρόδα και τριαντάφυλλα και άνθη του παραδείσου, εσύναξε η μάνα σου και έφτιαξε το κορμί σου.</a:t>
            </a:r>
          </a:p>
          <a:p>
            <a:pPr algn="just"/>
            <a:r>
              <a:rPr lang="el-GR" sz="2400" b="1" dirty="0" smtClean="0">
                <a:latin typeface="Georgia" pitchFamily="18" charset="0"/>
              </a:rPr>
              <a:t>Έλα να γίνουμε πουλιά συ να πετάς ’</a:t>
            </a:r>
            <a:r>
              <a:rPr lang="el-GR" sz="2400" b="1" dirty="0" err="1" smtClean="0">
                <a:latin typeface="Georgia" pitchFamily="18" charset="0"/>
              </a:rPr>
              <a:t>πό</a:t>
            </a:r>
            <a:r>
              <a:rPr lang="el-GR" sz="2400" b="1" dirty="0" smtClean="0">
                <a:latin typeface="Georgia" pitchFamily="18" charset="0"/>
              </a:rPr>
              <a:t> μπρός μου και εγώ πιο πίσω ν’ ακλουθώ στα πέρατα του κόσμου.</a:t>
            </a:r>
          </a:p>
          <a:p>
            <a:pPr algn="just"/>
            <a:r>
              <a:rPr lang="el-GR" sz="2400" b="1" dirty="0" smtClean="0">
                <a:latin typeface="Georgia" pitchFamily="18" charset="0"/>
              </a:rPr>
              <a:t>Θυμήσου τα μεσάνυχτα, του αϊ </a:t>
            </a:r>
            <a:r>
              <a:rPr lang="el-GR" sz="2400" b="1" dirty="0" err="1" smtClean="0">
                <a:latin typeface="Georgia" pitchFamily="18" charset="0"/>
              </a:rPr>
              <a:t>Σπυριδώνου</a:t>
            </a:r>
            <a:r>
              <a:rPr lang="el-GR" sz="2400" b="1" dirty="0" smtClean="0">
                <a:latin typeface="Georgia" pitchFamily="18" charset="0"/>
              </a:rPr>
              <a:t>, όπου με τις καντάδες μου ξύπναγα τους </a:t>
            </a:r>
            <a:r>
              <a:rPr lang="el-GR" sz="2400" b="1" dirty="0" err="1" smtClean="0">
                <a:latin typeface="Georgia" pitchFamily="18" charset="0"/>
              </a:rPr>
              <a:t>γειτόνους</a:t>
            </a:r>
            <a:r>
              <a:rPr lang="el-GR" sz="2400" b="1" dirty="0" smtClean="0">
                <a:latin typeface="Georgia" pitchFamily="18" charset="0"/>
              </a:rPr>
              <a:t>.</a:t>
            </a:r>
          </a:p>
          <a:p>
            <a:pPr algn="just"/>
            <a:r>
              <a:rPr lang="el-GR" sz="2400" b="1" dirty="0" smtClean="0">
                <a:latin typeface="Georgia" pitchFamily="18" charset="0"/>
              </a:rPr>
              <a:t>Όμορφη πού ‘σαι αγάπη μου, κι ο ήλιος σε ζηλεύει, κι όταν γυρίσει και σε ιδεί, πάει και βασιλεύει.</a:t>
            </a:r>
          </a:p>
          <a:p>
            <a:pPr algn="just"/>
            <a:r>
              <a:rPr lang="el-GR" sz="2400" b="1" dirty="0" smtClean="0">
                <a:latin typeface="Georgia" pitchFamily="18" charset="0"/>
              </a:rPr>
              <a:t>Όσο ζω, θέλω να ζεις, μαζί σου πάντα να ’μαι, και όταν θα γεράσουμε μαζί στον </a:t>
            </a:r>
            <a:r>
              <a:rPr lang="el-GR" sz="2400" b="1" dirty="0" err="1" smtClean="0">
                <a:latin typeface="Georgia" pitchFamily="18" charset="0"/>
              </a:rPr>
              <a:t>Άδη</a:t>
            </a:r>
            <a:r>
              <a:rPr lang="el-GR" sz="2400" b="1" dirty="0" smtClean="0">
                <a:latin typeface="Georgia" pitchFamily="18" charset="0"/>
              </a:rPr>
              <a:t> </a:t>
            </a:r>
            <a:r>
              <a:rPr lang="el-GR" sz="2400" b="1" dirty="0" err="1" smtClean="0">
                <a:latin typeface="Georgia" pitchFamily="18" charset="0"/>
              </a:rPr>
              <a:t>θε</a:t>
            </a:r>
            <a:r>
              <a:rPr lang="el-GR" sz="2400" b="1" dirty="0" smtClean="0">
                <a:latin typeface="Georgia" pitchFamily="18" charset="0"/>
              </a:rPr>
              <a:t> να πάμε.</a:t>
            </a:r>
          </a:p>
          <a:p>
            <a:pPr algn="just"/>
            <a:endParaRPr lang="el-GR" sz="2400" b="1" dirty="0">
              <a:latin typeface="Georgia" pitchFamily="18" charset="0"/>
            </a:endParaRPr>
          </a:p>
        </p:txBody>
      </p:sp>
      <p:sp>
        <p:nvSpPr>
          <p:cNvPr id="3" name="2 - Τίτλος"/>
          <p:cNvSpPr>
            <a:spLocks noGrp="1"/>
          </p:cNvSpPr>
          <p:nvPr>
            <p:ph type="title"/>
          </p:nvPr>
        </p:nvSpPr>
        <p:spPr>
          <a:xfrm>
            <a:off x="457200" y="152400"/>
            <a:ext cx="8229600" cy="1062022"/>
          </a:xfrm>
        </p:spPr>
        <p:txBody>
          <a:bodyPr/>
          <a:lstStyle/>
          <a:p>
            <a:pPr algn="ctr"/>
            <a:r>
              <a:rPr lang="el-GR" b="1" u="sng" dirty="0" smtClean="0">
                <a:solidFill>
                  <a:schemeClr val="accent1">
                    <a:lumMod val="50000"/>
                  </a:schemeClr>
                </a:solidFill>
                <a:latin typeface="Georgia" pitchFamily="18" charset="0"/>
              </a:rPr>
              <a:t>ΕΡΩΤΙΚΑ</a:t>
            </a:r>
            <a:endParaRPr lang="el-GR" dirty="0">
              <a:solidFill>
                <a:schemeClr val="accent1">
                  <a:lumMod val="50000"/>
                </a:schemeClr>
              </a:solidFill>
              <a:latin typeface="Georg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000108"/>
            <a:ext cx="8229600" cy="5500726"/>
          </a:xfrm>
        </p:spPr>
        <p:txBody>
          <a:bodyPr>
            <a:noAutofit/>
          </a:bodyPr>
          <a:lstStyle/>
          <a:p>
            <a:pPr algn="just"/>
            <a:r>
              <a:rPr lang="el-GR" sz="2800" b="1" dirty="0" smtClean="0">
                <a:latin typeface="Georgia" pitchFamily="18" charset="0"/>
              </a:rPr>
              <a:t>Ύπνε που παίρνεις τα παιδιά έλα πάρε και τούτο, μικρό - μικρό σου το ’δωσα, μεγάλο  φέρε μου το.</a:t>
            </a:r>
          </a:p>
          <a:p>
            <a:pPr algn="just"/>
            <a:r>
              <a:rPr lang="el-GR" sz="2800" b="1" dirty="0" smtClean="0">
                <a:latin typeface="Georgia" pitchFamily="18" charset="0"/>
              </a:rPr>
              <a:t>Μεγάλο σαν ψηλό βουνό, ίσιο σαν κυπαρίσσι, κι οι κλώνοι του ν’ απλώνονται σ’ ανατολή και δύση.</a:t>
            </a:r>
          </a:p>
          <a:p>
            <a:pPr algn="just"/>
            <a:r>
              <a:rPr lang="el-GR" sz="2800" b="1" dirty="0" smtClean="0">
                <a:latin typeface="Georgia" pitchFamily="18" charset="0"/>
              </a:rPr>
              <a:t>Κοιμήσου και παρήγγειλα στην πόλη τα προικιά σου, στην Βενετιά τα ρούχα σου και τα διαμαντικά σου.</a:t>
            </a:r>
          </a:p>
          <a:p>
            <a:pPr algn="just"/>
            <a:r>
              <a:rPr lang="el-GR" sz="2800" b="1" dirty="0" smtClean="0">
                <a:latin typeface="Georgia" pitchFamily="18" charset="0"/>
              </a:rPr>
              <a:t>Ζάχαρη να ’ναι ο ύπνος σου, και μέλι τ’ όνειρό σου, η Παναγιά και ο Χριστός εις το προσκέφαλό σου.</a:t>
            </a:r>
          </a:p>
          <a:p>
            <a:pPr algn="just"/>
            <a:endParaRPr lang="el-GR" sz="2800" b="1" dirty="0">
              <a:latin typeface="Georgia" pitchFamily="18" charset="0"/>
            </a:endParaRPr>
          </a:p>
        </p:txBody>
      </p:sp>
      <p:sp>
        <p:nvSpPr>
          <p:cNvPr id="3" name="2 - Τίτλος"/>
          <p:cNvSpPr>
            <a:spLocks noGrp="1"/>
          </p:cNvSpPr>
          <p:nvPr>
            <p:ph type="title"/>
          </p:nvPr>
        </p:nvSpPr>
        <p:spPr>
          <a:xfrm>
            <a:off x="500034" y="152400"/>
            <a:ext cx="8186766" cy="1419212"/>
          </a:xfrm>
        </p:spPr>
        <p:txBody>
          <a:bodyPr>
            <a:normAutofit/>
          </a:bodyPr>
          <a:lstStyle/>
          <a:p>
            <a:pPr algn="ctr"/>
            <a:r>
              <a:rPr lang="el-GR" b="1" u="sng" dirty="0" smtClean="0">
                <a:solidFill>
                  <a:schemeClr val="bg2">
                    <a:lumMod val="75000"/>
                  </a:schemeClr>
                </a:solidFill>
                <a:latin typeface="Georgia" pitchFamily="18" charset="0"/>
              </a:rPr>
              <a:t>ΝΑΝΟΥΡΙΣΜΑΤΑ</a:t>
            </a:r>
            <a:r>
              <a:rPr lang="el-GR" b="1" dirty="0" smtClean="0">
                <a:solidFill>
                  <a:schemeClr val="bg2">
                    <a:lumMod val="75000"/>
                  </a:schemeClr>
                </a:solidFill>
                <a:latin typeface="Georgia" pitchFamily="18" charset="0"/>
              </a:rPr>
              <a:t/>
            </a:r>
            <a:br>
              <a:rPr lang="el-GR" b="1" dirty="0" smtClean="0">
                <a:solidFill>
                  <a:schemeClr val="bg2">
                    <a:lumMod val="75000"/>
                  </a:schemeClr>
                </a:solidFill>
                <a:latin typeface="Georgia" pitchFamily="18" charset="0"/>
              </a:rPr>
            </a:br>
            <a:endParaRPr lang="el-GR" b="1" dirty="0">
              <a:solidFill>
                <a:schemeClr val="bg2">
                  <a:lumMod val="75000"/>
                </a:schemeClr>
              </a:solidFill>
              <a:latin typeface="Georg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000108"/>
            <a:ext cx="8229600" cy="5643602"/>
          </a:xfrm>
        </p:spPr>
        <p:txBody>
          <a:bodyPr>
            <a:noAutofit/>
          </a:bodyPr>
          <a:lstStyle/>
          <a:p>
            <a:pPr algn="just"/>
            <a:r>
              <a:rPr lang="el-GR" sz="3200" b="1" dirty="0" smtClean="0">
                <a:latin typeface="Georgia" pitchFamily="18" charset="0"/>
              </a:rPr>
              <a:t>Εσένα </a:t>
            </a:r>
            <a:r>
              <a:rPr lang="el-GR" sz="3200" b="1" dirty="0" err="1" smtClean="0">
                <a:latin typeface="Georgia" pitchFamily="18" charset="0"/>
              </a:rPr>
              <a:t>μαρή</a:t>
            </a:r>
            <a:r>
              <a:rPr lang="el-GR" sz="3200" b="1" dirty="0" smtClean="0">
                <a:latin typeface="Georgia" pitchFamily="18" charset="0"/>
              </a:rPr>
              <a:t> πρέπει σου καρέκλα να καθίσεις και μια </a:t>
            </a:r>
            <a:r>
              <a:rPr lang="el-GR" sz="3200" b="1" dirty="0" err="1" smtClean="0">
                <a:latin typeface="Georgia" pitchFamily="18" charset="0"/>
              </a:rPr>
              <a:t>γουρουνοκεφαλή</a:t>
            </a:r>
            <a:r>
              <a:rPr lang="el-GR" sz="3200" b="1" dirty="0" smtClean="0">
                <a:latin typeface="Georgia" pitchFamily="18" charset="0"/>
              </a:rPr>
              <a:t> να την ξεκοκαλίσεις.</a:t>
            </a:r>
          </a:p>
          <a:p>
            <a:pPr algn="just"/>
            <a:r>
              <a:rPr lang="el-GR" sz="3200" b="1" dirty="0" smtClean="0">
                <a:latin typeface="Georgia" pitchFamily="18" charset="0"/>
              </a:rPr>
              <a:t>Μη μου </a:t>
            </a:r>
            <a:r>
              <a:rPr lang="el-GR" sz="3200" b="1" dirty="0" err="1" smtClean="0">
                <a:latin typeface="Georgia" pitchFamily="18" charset="0"/>
              </a:rPr>
              <a:t>πολυπλουμίτζεσαι</a:t>
            </a:r>
            <a:r>
              <a:rPr lang="el-GR" sz="3200" b="1" dirty="0" smtClean="0">
                <a:latin typeface="Georgia" pitchFamily="18" charset="0"/>
              </a:rPr>
              <a:t>, φραγκοσυκιά με τ’ άνθη όπου βρωμούν τα δόντια σου σαν τα </a:t>
            </a:r>
            <a:r>
              <a:rPr lang="el-GR" sz="3200" b="1" dirty="0" err="1" smtClean="0">
                <a:latin typeface="Georgia" pitchFamily="18" charset="0"/>
              </a:rPr>
              <a:t>σκατά</a:t>
            </a:r>
            <a:r>
              <a:rPr lang="el-GR" sz="3200" b="1" dirty="0" smtClean="0">
                <a:latin typeface="Georgia" pitchFamily="18" charset="0"/>
              </a:rPr>
              <a:t> του </a:t>
            </a:r>
            <a:r>
              <a:rPr lang="el-GR" sz="3200" b="1" dirty="0" err="1" smtClean="0">
                <a:latin typeface="Georgia" pitchFamily="18" charset="0"/>
              </a:rPr>
              <a:t>γάτη</a:t>
            </a:r>
            <a:r>
              <a:rPr lang="el-GR" sz="3200" b="1" dirty="0" smtClean="0">
                <a:latin typeface="Georgia" pitchFamily="18" charset="0"/>
              </a:rPr>
              <a:t>.</a:t>
            </a:r>
          </a:p>
          <a:p>
            <a:pPr algn="just"/>
            <a:r>
              <a:rPr lang="el-GR" sz="3200" b="1" dirty="0" err="1" smtClean="0">
                <a:latin typeface="Georgia" pitchFamily="18" charset="0"/>
              </a:rPr>
              <a:t>Μαρή</a:t>
            </a:r>
            <a:r>
              <a:rPr lang="el-GR" sz="3200" b="1" dirty="0" smtClean="0">
                <a:latin typeface="Georgia" pitchFamily="18" charset="0"/>
              </a:rPr>
              <a:t> αρκούδα μαλλιαρή, με τα στραβά ποδάρια, δεν ντρέπεσαι να τριγυρνάς με ξένα παλικάρια;</a:t>
            </a:r>
          </a:p>
          <a:p>
            <a:pPr algn="just"/>
            <a:endParaRPr lang="el-GR" sz="3200" b="1" dirty="0">
              <a:latin typeface="Georgia" pitchFamily="18" charset="0"/>
            </a:endParaRPr>
          </a:p>
        </p:txBody>
      </p:sp>
      <p:sp>
        <p:nvSpPr>
          <p:cNvPr id="3" name="2 - Τίτλος"/>
          <p:cNvSpPr>
            <a:spLocks noGrp="1"/>
          </p:cNvSpPr>
          <p:nvPr>
            <p:ph type="title"/>
          </p:nvPr>
        </p:nvSpPr>
        <p:spPr>
          <a:xfrm>
            <a:off x="500034" y="152400"/>
            <a:ext cx="8186766" cy="1347774"/>
          </a:xfrm>
        </p:spPr>
        <p:txBody>
          <a:bodyPr>
            <a:normAutofit/>
          </a:bodyPr>
          <a:lstStyle/>
          <a:p>
            <a:pPr algn="ctr"/>
            <a:r>
              <a:rPr lang="el-GR" sz="4000" b="1" u="sng" dirty="0" smtClean="0">
                <a:solidFill>
                  <a:schemeClr val="accent1">
                    <a:lumMod val="50000"/>
                  </a:schemeClr>
                </a:solidFill>
                <a:latin typeface="Georgia" pitchFamily="18" charset="0"/>
              </a:rPr>
              <a:t>ΣΚΩΠΤΙΚΑ</a:t>
            </a:r>
            <a:r>
              <a:rPr lang="el-GR" sz="4000" dirty="0" smtClean="0">
                <a:solidFill>
                  <a:schemeClr val="accent1">
                    <a:lumMod val="50000"/>
                  </a:schemeClr>
                </a:solidFill>
                <a:latin typeface="Georgia" pitchFamily="18" charset="0"/>
              </a:rPr>
              <a:t/>
            </a:r>
            <a:br>
              <a:rPr lang="el-GR" sz="4000" dirty="0" smtClean="0">
                <a:solidFill>
                  <a:schemeClr val="accent1">
                    <a:lumMod val="50000"/>
                  </a:schemeClr>
                </a:solidFill>
                <a:latin typeface="Georgia" pitchFamily="18" charset="0"/>
              </a:rPr>
            </a:br>
            <a:endParaRPr lang="el-GR" sz="4000" dirty="0">
              <a:solidFill>
                <a:schemeClr val="accent1">
                  <a:lumMod val="50000"/>
                </a:schemeClr>
              </a:solidFill>
              <a:latin typeface="Georg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857232"/>
            <a:ext cx="8401080" cy="5786478"/>
          </a:xfrm>
        </p:spPr>
        <p:txBody>
          <a:bodyPr>
            <a:normAutofit/>
          </a:bodyPr>
          <a:lstStyle/>
          <a:p>
            <a:pPr algn="just"/>
            <a:r>
              <a:rPr lang="el-GR" sz="2800" b="1" dirty="0" smtClean="0">
                <a:latin typeface="Georgia" pitchFamily="18" charset="0"/>
              </a:rPr>
              <a:t>Ακόμα δεν τον είδαμε και Γιάννη τον </a:t>
            </a:r>
            <a:r>
              <a:rPr lang="el-GR" sz="2800" b="1" dirty="0" err="1" smtClean="0">
                <a:latin typeface="Georgia" pitchFamily="18" charset="0"/>
              </a:rPr>
              <a:t>εβγάλαμε</a:t>
            </a:r>
            <a:r>
              <a:rPr lang="el-GR" sz="2800" b="1" dirty="0" smtClean="0">
                <a:latin typeface="Georgia" pitchFamily="18" charset="0"/>
              </a:rPr>
              <a:t>.</a:t>
            </a:r>
          </a:p>
          <a:p>
            <a:pPr algn="just"/>
            <a:r>
              <a:rPr lang="el-GR" sz="2800" b="1" dirty="0" smtClean="0">
                <a:latin typeface="Georgia" pitchFamily="18" charset="0"/>
              </a:rPr>
              <a:t>Άλλα τα μάτια του λαγού κι άλλα της κουκουβάγιας.</a:t>
            </a:r>
          </a:p>
          <a:p>
            <a:pPr algn="just"/>
            <a:r>
              <a:rPr lang="el-GR" sz="2800" b="1" dirty="0" smtClean="0">
                <a:latin typeface="Georgia" pitchFamily="18" charset="0"/>
              </a:rPr>
              <a:t>Αγάλι αγάλι γίνηκε η αγουρίδα μέλι, αργά - αργά </a:t>
            </a:r>
            <a:r>
              <a:rPr lang="el-GR" sz="2800" b="1" dirty="0" err="1" smtClean="0">
                <a:latin typeface="Georgia" pitchFamily="18" charset="0"/>
              </a:rPr>
              <a:t>εφύτεψε</a:t>
            </a:r>
            <a:r>
              <a:rPr lang="el-GR" sz="2800" b="1" dirty="0" smtClean="0">
                <a:latin typeface="Georgia" pitchFamily="18" charset="0"/>
              </a:rPr>
              <a:t> ο γεωργός το αμπέλι.</a:t>
            </a:r>
          </a:p>
          <a:p>
            <a:pPr algn="just"/>
            <a:r>
              <a:rPr lang="el-GR" sz="2800" b="1" dirty="0" smtClean="0">
                <a:latin typeface="Georgia" pitchFamily="18" charset="0"/>
              </a:rPr>
              <a:t>Άνθρωπο από γενιά και σκύλο από μάνδρα.</a:t>
            </a:r>
          </a:p>
          <a:p>
            <a:pPr algn="just"/>
            <a:r>
              <a:rPr lang="el-GR" sz="2800" b="1" dirty="0" smtClean="0">
                <a:latin typeface="Georgia" pitchFamily="18" charset="0"/>
              </a:rPr>
              <a:t>Αν δεν φας θεριό δεν θεριεύεις.</a:t>
            </a:r>
          </a:p>
          <a:p>
            <a:pPr algn="just"/>
            <a:r>
              <a:rPr lang="el-GR" sz="2800" b="1" dirty="0" smtClean="0">
                <a:latin typeface="Georgia" pitchFamily="18" charset="0"/>
              </a:rPr>
              <a:t>Αργά αργά το φίλημα, να ’χει και νοστιμάδα.</a:t>
            </a:r>
          </a:p>
          <a:p>
            <a:pPr algn="just"/>
            <a:r>
              <a:rPr lang="el-GR" sz="2800" b="1" dirty="0" smtClean="0">
                <a:latin typeface="Georgia" pitchFamily="18" charset="0"/>
              </a:rPr>
              <a:t>Από μικρό κι από τρελό μαθαίνεις την αλήθεια</a:t>
            </a:r>
            <a:r>
              <a:rPr lang="el-GR" sz="2800" dirty="0" smtClean="0">
                <a:latin typeface="Georgia" pitchFamily="18" charset="0"/>
              </a:rPr>
              <a:t>.</a:t>
            </a:r>
          </a:p>
          <a:p>
            <a:endParaRPr lang="el-GR" dirty="0"/>
          </a:p>
        </p:txBody>
      </p:sp>
      <p:sp>
        <p:nvSpPr>
          <p:cNvPr id="3" name="2 - Τίτλος"/>
          <p:cNvSpPr>
            <a:spLocks noGrp="1"/>
          </p:cNvSpPr>
          <p:nvPr>
            <p:ph type="title"/>
          </p:nvPr>
        </p:nvSpPr>
        <p:spPr/>
        <p:txBody>
          <a:bodyPr>
            <a:normAutofit fontScale="90000"/>
          </a:bodyPr>
          <a:lstStyle/>
          <a:p>
            <a:pPr algn="ctr"/>
            <a:r>
              <a:rPr lang="el-GR" b="1" u="sng" dirty="0" smtClean="0">
                <a:solidFill>
                  <a:schemeClr val="bg2">
                    <a:lumMod val="75000"/>
                  </a:schemeClr>
                </a:solidFill>
                <a:latin typeface="Georgia" pitchFamily="18" charset="0"/>
              </a:rPr>
              <a:t>ΠΑΡΟΙΜΙΕΣ-ΓΝΩΜΙΚΑ</a:t>
            </a:r>
            <a:r>
              <a:rPr lang="el-GR" dirty="0" smtClean="0">
                <a:solidFill>
                  <a:schemeClr val="bg2">
                    <a:lumMod val="75000"/>
                  </a:schemeClr>
                </a:solidFill>
                <a:latin typeface="Georgia" pitchFamily="18" charset="0"/>
              </a:rPr>
              <a:t/>
            </a:r>
            <a:br>
              <a:rPr lang="el-GR" dirty="0" smtClean="0">
                <a:solidFill>
                  <a:schemeClr val="bg2">
                    <a:lumMod val="75000"/>
                  </a:schemeClr>
                </a:solidFill>
                <a:latin typeface="Georgia" pitchFamily="18" charset="0"/>
              </a:rPr>
            </a:br>
            <a:endParaRPr lang="el-GR" dirty="0">
              <a:solidFill>
                <a:schemeClr val="bg2">
                  <a:lumMod val="75000"/>
                </a:schemeClr>
              </a:solidFill>
              <a:latin typeface="Georg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2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20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000108"/>
            <a:ext cx="8229600" cy="5500726"/>
          </a:xfrm>
        </p:spPr>
        <p:txBody>
          <a:bodyPr>
            <a:normAutofit fontScale="62500" lnSpcReduction="20000"/>
          </a:bodyPr>
          <a:lstStyle/>
          <a:p>
            <a:pPr algn="just"/>
            <a:r>
              <a:rPr lang="el-GR" sz="4400" b="1" dirty="0" smtClean="0">
                <a:latin typeface="Georgia" pitchFamily="18" charset="0"/>
              </a:rPr>
              <a:t>Πλούσια η λαϊκή παράδοση και ιστορία του τόπου μας, όπως πλούσια και η ταυτότητα του λαού μας.</a:t>
            </a:r>
          </a:p>
          <a:p>
            <a:pPr algn="just"/>
            <a:r>
              <a:rPr lang="el-GR" sz="4400" b="1" dirty="0" smtClean="0">
                <a:latin typeface="Georgia" pitchFamily="18" charset="0"/>
              </a:rPr>
              <a:t>Είναι καθήκον όλων να διασωθεί, να διατηρηθεί και να μεταλαμπαδευτεί όλος αυτός ο πλούτος στις νεώτερες γενιές.</a:t>
            </a:r>
          </a:p>
          <a:p>
            <a:pPr algn="just"/>
            <a:r>
              <a:rPr lang="el-GR" sz="4400" b="1" dirty="0" smtClean="0">
                <a:latin typeface="Georgia" pitchFamily="18" charset="0"/>
              </a:rPr>
              <a:t>Αποτελεί το μόνο μέσο για τη διαμόρφωση της πολιτιστικής συνείδησης των νέων ανθρώπων, οι οποίοι δέχονται τόσες σύγχρονες επιρροές. </a:t>
            </a:r>
          </a:p>
          <a:p>
            <a:pPr algn="just"/>
            <a:r>
              <a:rPr lang="el-GR" sz="4400" b="1" dirty="0" smtClean="0">
                <a:latin typeface="Georgia" pitchFamily="18" charset="0"/>
              </a:rPr>
              <a:t>Μόνο έτσι θα αγαπήσουν τον τόπο τους, θα γίνουν κομμάτι του και θα αισθανθούν τη χαρά της συμμετοχής μέσα σε παραδοσιακές εκδηλώσεις.</a:t>
            </a:r>
          </a:p>
          <a:p>
            <a:pPr algn="just"/>
            <a:endParaRPr lang="el-GR" b="1" dirty="0">
              <a:latin typeface="Georgia" pitchFamily="18" charset="0"/>
            </a:endParaRPr>
          </a:p>
        </p:txBody>
      </p:sp>
      <p:sp>
        <p:nvSpPr>
          <p:cNvPr id="3" name="2 - Τίτλος"/>
          <p:cNvSpPr>
            <a:spLocks noGrp="1"/>
          </p:cNvSpPr>
          <p:nvPr>
            <p:ph type="title"/>
          </p:nvPr>
        </p:nvSpPr>
        <p:spPr>
          <a:xfrm>
            <a:off x="457200" y="152400"/>
            <a:ext cx="8229600" cy="1419212"/>
          </a:xfrm>
        </p:spPr>
        <p:txBody>
          <a:bodyPr>
            <a:normAutofit/>
          </a:bodyPr>
          <a:lstStyle/>
          <a:p>
            <a:pPr algn="ctr"/>
            <a:r>
              <a:rPr lang="el-GR" b="1" dirty="0" smtClean="0">
                <a:solidFill>
                  <a:schemeClr val="accent1">
                    <a:lumMod val="50000"/>
                  </a:schemeClr>
                </a:solidFill>
                <a:latin typeface="Georgia" pitchFamily="18" charset="0"/>
              </a:rPr>
              <a:t>ΣΥΜΠΕΡΑΣΜΑΤΑ</a:t>
            </a:r>
            <a:r>
              <a:rPr lang="el-GR" dirty="0" smtClean="0">
                <a:solidFill>
                  <a:schemeClr val="accent1">
                    <a:lumMod val="50000"/>
                  </a:schemeClr>
                </a:solidFill>
                <a:latin typeface="Georgia" pitchFamily="18" charset="0"/>
              </a:rPr>
              <a:t/>
            </a:r>
            <a:br>
              <a:rPr lang="el-GR" dirty="0" smtClean="0">
                <a:solidFill>
                  <a:schemeClr val="accent1">
                    <a:lumMod val="50000"/>
                  </a:schemeClr>
                </a:solidFill>
                <a:latin typeface="Georgia" pitchFamily="18" charset="0"/>
              </a:rPr>
            </a:br>
            <a:endParaRPr lang="el-GR" dirty="0">
              <a:solidFill>
                <a:schemeClr val="accent1">
                  <a:lumMod val="50000"/>
                </a:schemeClr>
              </a:solidFill>
              <a:latin typeface="Georg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algn="ctr"/>
            <a:r>
              <a:rPr lang="el-GR" b="1" dirty="0" smtClean="0"/>
              <a:t>ΣΥΜΜΕΤΕΧΟΝΤΕΣ ΜΑΘΗΤΕΣ</a:t>
            </a:r>
            <a:endParaRPr lang="el-GR" b="1" dirty="0"/>
          </a:p>
        </p:txBody>
      </p:sp>
      <p:sp>
        <p:nvSpPr>
          <p:cNvPr id="2" name="1 - Θέση περιεχομένου"/>
          <p:cNvSpPr>
            <a:spLocks noGrp="1"/>
          </p:cNvSpPr>
          <p:nvPr>
            <p:ph sz="half" idx="1"/>
          </p:nvPr>
        </p:nvSpPr>
        <p:spPr/>
        <p:txBody>
          <a:bodyPr>
            <a:normAutofit fontScale="92500" lnSpcReduction="20000"/>
          </a:bodyPr>
          <a:lstStyle/>
          <a:p>
            <a:r>
              <a:rPr lang="el-GR" b="1" u="sng" dirty="0" smtClean="0">
                <a:solidFill>
                  <a:schemeClr val="bg2"/>
                </a:solidFill>
              </a:rPr>
              <a:t>Α΄ Τάξη:</a:t>
            </a:r>
            <a:endParaRPr lang="el-GR" b="1" dirty="0" smtClean="0">
              <a:solidFill>
                <a:schemeClr val="bg2"/>
              </a:solidFill>
            </a:endParaRPr>
          </a:p>
          <a:p>
            <a:r>
              <a:rPr lang="el-GR" b="1" dirty="0" err="1" smtClean="0"/>
              <a:t>Βασιλάκου</a:t>
            </a:r>
            <a:r>
              <a:rPr lang="el-GR" b="1" dirty="0" smtClean="0"/>
              <a:t> Βασιλική</a:t>
            </a:r>
          </a:p>
          <a:p>
            <a:r>
              <a:rPr lang="el-GR" b="1" dirty="0" smtClean="0"/>
              <a:t>Βογιατζή Δέσποινα</a:t>
            </a:r>
          </a:p>
          <a:p>
            <a:r>
              <a:rPr lang="el-GR" b="1" dirty="0" smtClean="0"/>
              <a:t>Γεωργίου Γεώργιος</a:t>
            </a:r>
          </a:p>
          <a:p>
            <a:r>
              <a:rPr lang="el-GR" b="1" dirty="0" err="1" smtClean="0"/>
              <a:t>Γιαννακός</a:t>
            </a:r>
            <a:r>
              <a:rPr lang="el-GR" b="1" dirty="0" smtClean="0"/>
              <a:t> Γιάννης</a:t>
            </a:r>
          </a:p>
          <a:p>
            <a:r>
              <a:rPr lang="el-GR" b="1" dirty="0" err="1" smtClean="0"/>
              <a:t>Διαμαντάρας</a:t>
            </a:r>
            <a:r>
              <a:rPr lang="el-GR" b="1" dirty="0" smtClean="0"/>
              <a:t> Παναγιώτης</a:t>
            </a:r>
          </a:p>
          <a:p>
            <a:r>
              <a:rPr lang="el-GR" b="1" dirty="0" smtClean="0"/>
              <a:t>Κονδυλάκης Ζαχαρίας</a:t>
            </a:r>
          </a:p>
          <a:p>
            <a:r>
              <a:rPr lang="el-GR" b="1" dirty="0" err="1" smtClean="0"/>
              <a:t>Κοντραφούρης</a:t>
            </a:r>
            <a:r>
              <a:rPr lang="el-GR" b="1" dirty="0" smtClean="0"/>
              <a:t> Δημήτρης</a:t>
            </a:r>
          </a:p>
          <a:p>
            <a:r>
              <a:rPr lang="el-GR" b="1" dirty="0" smtClean="0"/>
              <a:t>Χατζημιχάλης Θεολόγος</a:t>
            </a:r>
          </a:p>
          <a:p>
            <a:pPr>
              <a:buNone/>
            </a:pPr>
            <a:r>
              <a:rPr lang="el-GR" b="1" dirty="0" smtClean="0"/>
              <a:t> </a:t>
            </a:r>
            <a:endParaRPr lang="el-GR" dirty="0" smtClean="0"/>
          </a:p>
          <a:p>
            <a:endParaRPr lang="el-GR" dirty="0" smtClean="0"/>
          </a:p>
          <a:p>
            <a:endParaRPr lang="el-GR" dirty="0" smtClean="0"/>
          </a:p>
          <a:p>
            <a:pPr>
              <a:buNone/>
            </a:pPr>
            <a:endParaRPr lang="el-GR" dirty="0"/>
          </a:p>
        </p:txBody>
      </p:sp>
      <p:sp>
        <p:nvSpPr>
          <p:cNvPr id="4" name="3 - Θέση περιεχομένου"/>
          <p:cNvSpPr>
            <a:spLocks noGrp="1"/>
          </p:cNvSpPr>
          <p:nvPr>
            <p:ph sz="half" idx="2"/>
          </p:nvPr>
        </p:nvSpPr>
        <p:spPr/>
        <p:txBody>
          <a:bodyPr>
            <a:normAutofit fontScale="92500" lnSpcReduction="20000"/>
          </a:bodyPr>
          <a:lstStyle/>
          <a:p>
            <a:r>
              <a:rPr lang="el-GR" b="1" u="sng" dirty="0" smtClean="0">
                <a:solidFill>
                  <a:schemeClr val="bg2"/>
                </a:solidFill>
              </a:rPr>
              <a:t>Β΄ Τάξη:</a:t>
            </a:r>
            <a:endParaRPr lang="el-GR" dirty="0" smtClean="0">
              <a:solidFill>
                <a:schemeClr val="bg2"/>
              </a:solidFill>
            </a:endParaRPr>
          </a:p>
          <a:p>
            <a:r>
              <a:rPr lang="el-GR" b="1" dirty="0" smtClean="0"/>
              <a:t>Έλληνας Αναστάσιος</a:t>
            </a:r>
          </a:p>
          <a:p>
            <a:r>
              <a:rPr lang="el-GR" b="1" dirty="0" err="1" smtClean="0"/>
              <a:t>Δερμιτζάκης</a:t>
            </a:r>
            <a:r>
              <a:rPr lang="el-GR" b="1" dirty="0" smtClean="0"/>
              <a:t> Μιχάλης</a:t>
            </a:r>
          </a:p>
          <a:p>
            <a:r>
              <a:rPr lang="el-GR" b="1" dirty="0" err="1" smtClean="0"/>
              <a:t>Ζουμπούλη</a:t>
            </a:r>
            <a:r>
              <a:rPr lang="el-GR" b="1" dirty="0" smtClean="0"/>
              <a:t> Δέσποινα</a:t>
            </a:r>
          </a:p>
          <a:p>
            <a:r>
              <a:rPr lang="el-GR" b="1" dirty="0" err="1" smtClean="0"/>
              <a:t>Ησύχου</a:t>
            </a:r>
            <a:r>
              <a:rPr lang="el-GR" b="1" dirty="0" smtClean="0"/>
              <a:t> Εύη - Ειρήνη</a:t>
            </a:r>
          </a:p>
          <a:p>
            <a:r>
              <a:rPr lang="el-GR" b="1" dirty="0" smtClean="0"/>
              <a:t>Κανάρη Ελευθερία</a:t>
            </a:r>
          </a:p>
          <a:p>
            <a:r>
              <a:rPr lang="el-GR" b="1" dirty="0" err="1" smtClean="0"/>
              <a:t>Κόλιας</a:t>
            </a:r>
            <a:r>
              <a:rPr lang="el-GR" b="1" dirty="0" smtClean="0"/>
              <a:t> </a:t>
            </a:r>
            <a:r>
              <a:rPr lang="el-GR" b="1" dirty="0" err="1" smtClean="0"/>
              <a:t>Ευθύμης</a:t>
            </a:r>
            <a:endParaRPr lang="el-GR" b="1" dirty="0" smtClean="0"/>
          </a:p>
          <a:p>
            <a:r>
              <a:rPr lang="el-GR" b="1" dirty="0" smtClean="0"/>
              <a:t>Κονδυλάκη Μαρία - Αγγελική</a:t>
            </a:r>
          </a:p>
          <a:p>
            <a:r>
              <a:rPr lang="el-GR" b="1" dirty="0" err="1" smtClean="0"/>
              <a:t>Κλειδωνιάρη</a:t>
            </a:r>
            <a:r>
              <a:rPr lang="el-GR" b="1" dirty="0" smtClean="0"/>
              <a:t> Δέσποινα</a:t>
            </a:r>
          </a:p>
          <a:p>
            <a:r>
              <a:rPr lang="el-GR" b="1" dirty="0" smtClean="0"/>
              <a:t>Μαχαίρας Μανόλης</a:t>
            </a:r>
          </a:p>
          <a:p>
            <a:r>
              <a:rPr lang="el-GR" b="1" dirty="0" err="1" smtClean="0"/>
              <a:t>Νεμποτάκης</a:t>
            </a:r>
            <a:r>
              <a:rPr lang="el-GR" b="1" dirty="0" smtClean="0"/>
              <a:t> Ζαχαρίας</a:t>
            </a:r>
            <a:endParaRPr lang="el-GR"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2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20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20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20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2000"/>
                                        <p:tgtEl>
                                          <p:spTgt spid="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fade">
                                      <p:cBhvr>
                                        <p:cTn id="57" dur="2000"/>
                                        <p:tgtEl>
                                          <p:spTgt spid="2">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0" end="0"/>
                                            </p:txEl>
                                          </p:spTgt>
                                        </p:tgtEl>
                                        <p:attrNameLst>
                                          <p:attrName>style.visibility</p:attrName>
                                        </p:attrNameLst>
                                      </p:cBhvr>
                                      <p:to>
                                        <p:strVal val="visible"/>
                                      </p:to>
                                    </p:set>
                                    <p:animEffect transition="in" filter="fade">
                                      <p:cBhvr>
                                        <p:cTn id="62" dur="2000"/>
                                        <p:tgtEl>
                                          <p:spTgt spid="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1" end="1"/>
                                            </p:txEl>
                                          </p:spTgt>
                                        </p:tgtEl>
                                        <p:attrNameLst>
                                          <p:attrName>style.visibility</p:attrName>
                                        </p:attrNameLst>
                                      </p:cBhvr>
                                      <p:to>
                                        <p:strVal val="visible"/>
                                      </p:to>
                                    </p:set>
                                    <p:animEffect transition="in" filter="fade">
                                      <p:cBhvr>
                                        <p:cTn id="67" dur="2000"/>
                                        <p:tgtEl>
                                          <p:spTgt spid="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2" end="2"/>
                                            </p:txEl>
                                          </p:spTgt>
                                        </p:tgtEl>
                                        <p:attrNameLst>
                                          <p:attrName>style.visibility</p:attrName>
                                        </p:attrNameLst>
                                      </p:cBhvr>
                                      <p:to>
                                        <p:strVal val="visible"/>
                                      </p:to>
                                    </p:set>
                                    <p:animEffect transition="in" filter="fade">
                                      <p:cBhvr>
                                        <p:cTn id="72" dur="2000"/>
                                        <p:tgtEl>
                                          <p:spTgt spid="4">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animEffect transition="in" filter="fade">
                                      <p:cBhvr>
                                        <p:cTn id="77" dur="2000"/>
                                        <p:tgtEl>
                                          <p:spTgt spid="4">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
                                            <p:txEl>
                                              <p:pRg st="4" end="4"/>
                                            </p:txEl>
                                          </p:spTgt>
                                        </p:tgtEl>
                                        <p:attrNameLst>
                                          <p:attrName>style.visibility</p:attrName>
                                        </p:attrNameLst>
                                      </p:cBhvr>
                                      <p:to>
                                        <p:strVal val="visible"/>
                                      </p:to>
                                    </p:set>
                                    <p:animEffect transition="in" filter="fade">
                                      <p:cBhvr>
                                        <p:cTn id="82" dur="2000"/>
                                        <p:tgtEl>
                                          <p:spTgt spid="4">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
                                            <p:txEl>
                                              <p:pRg st="5" end="5"/>
                                            </p:txEl>
                                          </p:spTgt>
                                        </p:tgtEl>
                                        <p:attrNameLst>
                                          <p:attrName>style.visibility</p:attrName>
                                        </p:attrNameLst>
                                      </p:cBhvr>
                                      <p:to>
                                        <p:strVal val="visible"/>
                                      </p:to>
                                    </p:set>
                                    <p:animEffect transition="in" filter="fade">
                                      <p:cBhvr>
                                        <p:cTn id="87" dur="2000"/>
                                        <p:tgtEl>
                                          <p:spTgt spid="4">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
                                            <p:txEl>
                                              <p:pRg st="6" end="6"/>
                                            </p:txEl>
                                          </p:spTgt>
                                        </p:tgtEl>
                                        <p:attrNameLst>
                                          <p:attrName>style.visibility</p:attrName>
                                        </p:attrNameLst>
                                      </p:cBhvr>
                                      <p:to>
                                        <p:strVal val="visible"/>
                                      </p:to>
                                    </p:set>
                                    <p:animEffect transition="in" filter="fade">
                                      <p:cBhvr>
                                        <p:cTn id="92" dur="2000"/>
                                        <p:tgtEl>
                                          <p:spTgt spid="4">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
                                            <p:txEl>
                                              <p:pRg st="7" end="7"/>
                                            </p:txEl>
                                          </p:spTgt>
                                        </p:tgtEl>
                                        <p:attrNameLst>
                                          <p:attrName>style.visibility</p:attrName>
                                        </p:attrNameLst>
                                      </p:cBhvr>
                                      <p:to>
                                        <p:strVal val="visible"/>
                                      </p:to>
                                    </p:set>
                                    <p:animEffect transition="in" filter="fade">
                                      <p:cBhvr>
                                        <p:cTn id="97" dur="2000"/>
                                        <p:tgtEl>
                                          <p:spTgt spid="4">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
                                            <p:txEl>
                                              <p:pRg st="8" end="8"/>
                                            </p:txEl>
                                          </p:spTgt>
                                        </p:tgtEl>
                                        <p:attrNameLst>
                                          <p:attrName>style.visibility</p:attrName>
                                        </p:attrNameLst>
                                      </p:cBhvr>
                                      <p:to>
                                        <p:strVal val="visible"/>
                                      </p:to>
                                    </p:set>
                                    <p:animEffect transition="in" filter="fade">
                                      <p:cBhvr>
                                        <p:cTn id="102" dur="2000"/>
                                        <p:tgtEl>
                                          <p:spTgt spid="4">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
                                            <p:txEl>
                                              <p:pRg st="9" end="9"/>
                                            </p:txEl>
                                          </p:spTgt>
                                        </p:tgtEl>
                                        <p:attrNameLst>
                                          <p:attrName>style.visibility</p:attrName>
                                        </p:attrNameLst>
                                      </p:cBhvr>
                                      <p:to>
                                        <p:strVal val="visible"/>
                                      </p:to>
                                    </p:set>
                                    <p:animEffect transition="in" filter="fade">
                                      <p:cBhvr>
                                        <p:cTn id="107" dur="2000"/>
                                        <p:tgtEl>
                                          <p:spTgt spid="4">
                                            <p:txEl>
                                              <p:pRg st="9" end="9"/>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
                                            <p:txEl>
                                              <p:pRg st="10" end="10"/>
                                            </p:txEl>
                                          </p:spTgt>
                                        </p:tgtEl>
                                        <p:attrNameLst>
                                          <p:attrName>style.visibility</p:attrName>
                                        </p:attrNameLst>
                                      </p:cBhvr>
                                      <p:to>
                                        <p:strVal val="visible"/>
                                      </p:to>
                                    </p:set>
                                    <p:animEffect transition="in" filter="fade">
                                      <p:cBhvr>
                                        <p:cTn id="112"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P spid="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5536" y="225597"/>
            <a:ext cx="8352928"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b="1" i="0" u="sng" strike="noStrike" cap="none" normalizeH="0" baseline="0" dirty="0" smtClean="0">
                <a:ln>
                  <a:noFill/>
                </a:ln>
                <a:solidFill>
                  <a:schemeClr val="bg2">
                    <a:lumMod val="75000"/>
                  </a:schemeClr>
                </a:solidFill>
                <a:effectLst/>
                <a:latin typeface="+mj-lt"/>
                <a:ea typeface="Times New Roman" pitchFamily="18" charset="0"/>
                <a:cs typeface="Times New Roman" pitchFamily="18" charset="0"/>
              </a:rPr>
              <a:t>Βιβλιογραφία: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800" b="1" i="0" u="none" strike="noStrike" cap="none" normalizeH="0" baseline="0" dirty="0" err="1" smtClean="0">
                <a:ln>
                  <a:noFill/>
                </a:ln>
                <a:solidFill>
                  <a:schemeClr val="tx1"/>
                </a:solidFill>
                <a:effectLst/>
                <a:latin typeface="+mj-lt"/>
                <a:ea typeface="Times New Roman" pitchFamily="18" charset="0"/>
                <a:cs typeface="Times New Roman" pitchFamily="18" charset="0"/>
              </a:rPr>
              <a:t>Αγγελίδου</a:t>
            </a:r>
            <a:r>
              <a:rPr kumimoji="0" lang="el-GR" sz="2800" b="1" i="0" u="none" strike="noStrike" cap="none" normalizeH="0" baseline="0" dirty="0" smtClean="0">
                <a:ln>
                  <a:noFill/>
                </a:ln>
                <a:solidFill>
                  <a:schemeClr val="tx1"/>
                </a:solidFill>
                <a:effectLst/>
                <a:latin typeface="+mj-lt"/>
                <a:ea typeface="Times New Roman" pitchFamily="18" charset="0"/>
                <a:cs typeface="Times New Roman" pitchFamily="18" charset="0"/>
              </a:rPr>
              <a:t>, Ερασμία-Μαρία</a:t>
            </a:r>
            <a:r>
              <a:rPr kumimoji="0" lang="el-GR" sz="2800" b="0" i="0" u="none" strike="noStrike" cap="none" normalizeH="0" baseline="0" dirty="0" smtClean="0">
                <a:ln>
                  <a:noFill/>
                </a:ln>
                <a:solidFill>
                  <a:schemeClr val="tx1"/>
                </a:solidFill>
                <a:effectLst/>
                <a:latin typeface="+mj-lt"/>
                <a:ea typeface="Times New Roman" pitchFamily="18" charset="0"/>
                <a:cs typeface="Times New Roman" pitchFamily="18" charset="0"/>
              </a:rPr>
              <a:t>, (2010), «</a:t>
            </a:r>
            <a:r>
              <a:rPr kumimoji="0" lang="el-GR" sz="2800" b="0" i="1" u="none" strike="noStrike" cap="none" normalizeH="0" baseline="0" dirty="0" smtClean="0">
                <a:ln>
                  <a:noFill/>
                </a:ln>
                <a:solidFill>
                  <a:schemeClr val="tx1"/>
                </a:solidFill>
                <a:effectLst/>
                <a:latin typeface="+mj-lt"/>
                <a:ea typeface="Times New Roman" pitchFamily="18" charset="0"/>
                <a:cs typeface="Times New Roman" pitchFamily="18" charset="0"/>
              </a:rPr>
              <a:t>Λαογραφικά Θησαυρίσματα Νήσου Λέρου</a:t>
            </a:r>
            <a:r>
              <a:rPr kumimoji="0" lang="el-GR" sz="28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sz="28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800" b="1" i="0" u="none" strike="noStrike" cap="none" normalizeH="0" baseline="0" dirty="0" smtClean="0">
                <a:ln>
                  <a:noFill/>
                </a:ln>
                <a:solidFill>
                  <a:schemeClr val="tx1"/>
                </a:solidFill>
                <a:effectLst/>
                <a:latin typeface="+mj-lt"/>
                <a:ea typeface="Times New Roman" pitchFamily="18" charset="0"/>
                <a:cs typeface="Times New Roman" pitchFamily="18" charset="0"/>
              </a:rPr>
              <a:t>Γεώργιος Μέγας</a:t>
            </a:r>
            <a:r>
              <a:rPr kumimoji="0" lang="el-GR" sz="28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l-GR" sz="2800" b="0" i="1" u="none" strike="noStrike" cap="none" normalizeH="0" baseline="0" dirty="0" smtClean="0">
                <a:ln>
                  <a:noFill/>
                </a:ln>
                <a:solidFill>
                  <a:schemeClr val="tx1"/>
                </a:solidFill>
                <a:effectLst/>
                <a:latin typeface="+mj-lt"/>
                <a:ea typeface="Times New Roman" pitchFamily="18" charset="0"/>
                <a:cs typeface="Times New Roman" pitchFamily="18" charset="0"/>
              </a:rPr>
              <a:t>Ελληνικές γιορτές και έθιμα της λαϊκής λατρείας</a:t>
            </a:r>
            <a:r>
              <a:rPr kumimoji="0" lang="el-GR" sz="28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sz="28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800" b="1" i="0" u="none" strike="noStrike" cap="none" normalizeH="0" baseline="0" dirty="0" smtClean="0">
                <a:ln>
                  <a:noFill/>
                </a:ln>
                <a:solidFill>
                  <a:schemeClr val="tx1"/>
                </a:solidFill>
                <a:effectLst/>
                <a:latin typeface="+mj-lt"/>
                <a:ea typeface="Times New Roman" pitchFamily="18" charset="0"/>
                <a:cs typeface="Times New Roman" pitchFamily="18" charset="0"/>
              </a:rPr>
              <a:t>Ιερά Μητρόπολις Λέρου, Καλύμνου και Αστυπάλαιας </a:t>
            </a:r>
            <a:r>
              <a:rPr kumimoji="0" lang="el-GR" sz="28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l-GR" sz="2800" b="0" i="1" u="none" strike="noStrike" cap="none" normalizeH="0" baseline="0" dirty="0" smtClean="0">
                <a:ln>
                  <a:noFill/>
                </a:ln>
                <a:solidFill>
                  <a:schemeClr val="tx1"/>
                </a:solidFill>
                <a:effectLst/>
                <a:latin typeface="+mj-lt"/>
                <a:ea typeface="Times New Roman" pitchFamily="18" charset="0"/>
                <a:cs typeface="Times New Roman" pitchFamily="18" charset="0"/>
              </a:rPr>
              <a:t>Μεγαλοβδόμαδο και Πάσχα στη Λέρο</a:t>
            </a:r>
            <a:r>
              <a:rPr kumimoji="0" lang="el-GR" sz="2800" b="0" i="1" u="none" strike="noStrike" cap="none" normalizeH="0" baseline="0" dirty="0" smtClean="0">
                <a:ln>
                  <a:noFill/>
                </a:ln>
                <a:solidFill>
                  <a:schemeClr val="tx1"/>
                </a:solidFill>
                <a:effectLst/>
                <a:latin typeface="+mj-lt"/>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800" b="0" i="1"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l-GR" sz="2800" b="1" i="1" dirty="0" smtClean="0">
                <a:latin typeface="+mj-lt"/>
                <a:cs typeface="Times New Roman" pitchFamily="18" charset="0"/>
              </a:rPr>
              <a:t>Έκδοση Ιερού Ναού Αγ. Μαρίνας</a:t>
            </a:r>
            <a:r>
              <a:rPr lang="el-GR" sz="2800" i="1" dirty="0" smtClean="0">
                <a:latin typeface="+mj-lt"/>
                <a:cs typeface="Times New Roman" pitchFamily="18" charset="0"/>
              </a:rPr>
              <a:t>, «Κρατείτε τας παραδόσεις», 2010.</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sz="28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800" b="1" i="1" u="none" strike="noStrike" cap="none" normalizeH="0" baseline="0" dirty="0" err="1" smtClean="0">
                <a:ln>
                  <a:noFill/>
                </a:ln>
                <a:solidFill>
                  <a:schemeClr val="tx1"/>
                </a:solidFill>
                <a:effectLst/>
                <a:latin typeface="+mj-lt"/>
                <a:ea typeface="Times New Roman" pitchFamily="18" charset="0"/>
                <a:cs typeface="Times New Roman" pitchFamily="18" charset="0"/>
              </a:rPr>
              <a:t>Οικονομόπουλος</a:t>
            </a:r>
            <a:r>
              <a:rPr kumimoji="0" lang="el-GR" sz="2800" b="1" i="1" u="none" strike="noStrike" cap="none" normalizeH="0" baseline="0" dirty="0" smtClean="0">
                <a:ln>
                  <a:noFill/>
                </a:ln>
                <a:solidFill>
                  <a:schemeClr val="tx1"/>
                </a:solidFill>
                <a:effectLst/>
                <a:latin typeface="+mj-lt"/>
                <a:ea typeface="Times New Roman" pitchFamily="18" charset="0"/>
                <a:cs typeface="Times New Roman" pitchFamily="18" charset="0"/>
              </a:rPr>
              <a:t>, Δ., </a:t>
            </a:r>
            <a:r>
              <a:rPr kumimoji="0" lang="el-GR" sz="2800" b="0" i="1" u="none" strike="noStrike" cap="none" normalizeH="0" baseline="0" dirty="0" smtClean="0">
                <a:ln>
                  <a:noFill/>
                </a:ln>
                <a:solidFill>
                  <a:schemeClr val="tx1"/>
                </a:solidFill>
                <a:effectLst/>
                <a:latin typeface="+mj-lt"/>
                <a:ea typeface="Times New Roman" pitchFamily="18" charset="0"/>
                <a:cs typeface="Times New Roman" pitchFamily="18" charset="0"/>
              </a:rPr>
              <a:t>(1888), </a:t>
            </a:r>
            <a:r>
              <a:rPr kumimoji="0" lang="el-GR" sz="28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l-GR" sz="2800" b="0" i="1" u="none" strike="noStrike" cap="none" normalizeH="0" baseline="0" dirty="0" err="1" smtClean="0">
                <a:ln>
                  <a:noFill/>
                </a:ln>
                <a:solidFill>
                  <a:schemeClr val="tx1"/>
                </a:solidFill>
                <a:effectLst/>
                <a:latin typeface="+mj-lt"/>
                <a:ea typeface="Times New Roman" pitchFamily="18" charset="0"/>
                <a:cs typeface="Times New Roman" pitchFamily="18" charset="0"/>
              </a:rPr>
              <a:t>Λεριακά</a:t>
            </a:r>
            <a:r>
              <a:rPr kumimoji="0" lang="el-GR" sz="28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endParaRPr kumimoji="0" lang="el-GR" sz="28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pasxa.jpeg"/>
          <p:cNvPicPr>
            <a:picLocks noGrp="1" noChangeAspect="1"/>
          </p:cNvPicPr>
          <p:nvPr>
            <p:ph idx="1"/>
          </p:nvPr>
        </p:nvPicPr>
        <p:blipFill>
          <a:blip r:embed="rId2" cstate="print"/>
          <a:stretch>
            <a:fillRect/>
          </a:stretch>
        </p:blipFill>
        <p:spPr>
          <a:xfrm>
            <a:off x="4143372" y="1357298"/>
            <a:ext cx="4688982" cy="2119314"/>
          </a:xfrm>
        </p:spPr>
      </p:pic>
      <p:sp>
        <p:nvSpPr>
          <p:cNvPr id="3" name="2 - Τίτλος"/>
          <p:cNvSpPr>
            <a:spLocks noGrp="1"/>
          </p:cNvSpPr>
          <p:nvPr>
            <p:ph type="title"/>
          </p:nvPr>
        </p:nvSpPr>
        <p:spPr/>
        <p:txBody>
          <a:bodyPr/>
          <a:lstStyle/>
          <a:p>
            <a:pPr algn="ctr"/>
            <a:r>
              <a:rPr lang="el-GR" b="1" dirty="0" smtClean="0">
                <a:latin typeface="Georgia" pitchFamily="18" charset="0"/>
              </a:rPr>
              <a:t>ΣΑΣ ΕΥΧΑΡΙΣΤΟΥΜΕ!!!</a:t>
            </a:r>
            <a:endParaRPr lang="el-GR" b="1" dirty="0">
              <a:latin typeface="Georgia" pitchFamily="18" charset="0"/>
            </a:endParaRPr>
          </a:p>
        </p:txBody>
      </p:sp>
      <p:pic>
        <p:nvPicPr>
          <p:cNvPr id="5" name="4 - Εικόνα" descr="C:\Users\ΛΕΒΑΝΤΑ\Desktop\ηθη και εθιμα\Αλώνι_files\aloni.jpg"/>
          <p:cNvPicPr/>
          <p:nvPr/>
        </p:nvPicPr>
        <p:blipFill>
          <a:blip r:embed="rId3" cstate="print"/>
          <a:srcRect/>
          <a:stretch>
            <a:fillRect/>
          </a:stretch>
        </p:blipFill>
        <p:spPr bwMode="auto">
          <a:xfrm>
            <a:off x="500034" y="1571612"/>
            <a:ext cx="2770603" cy="1826834"/>
          </a:xfrm>
          <a:prstGeom prst="rect">
            <a:avLst/>
          </a:prstGeom>
          <a:noFill/>
          <a:ln w="9525">
            <a:noFill/>
            <a:miter lim="800000"/>
            <a:headEnd/>
            <a:tailEnd/>
          </a:ln>
        </p:spPr>
      </p:pic>
      <p:pic>
        <p:nvPicPr>
          <p:cNvPr id="6" name="5 - Εικόνα" descr="μυλοι.jpg"/>
          <p:cNvPicPr>
            <a:picLocks noChangeAspect="1"/>
          </p:cNvPicPr>
          <p:nvPr/>
        </p:nvPicPr>
        <p:blipFill>
          <a:blip r:embed="rId4" cstate="print"/>
          <a:stretch>
            <a:fillRect/>
          </a:stretch>
        </p:blipFill>
        <p:spPr>
          <a:xfrm rot="20339562">
            <a:off x="2656271" y="2338357"/>
            <a:ext cx="2609850" cy="1752600"/>
          </a:xfrm>
          <a:prstGeom prst="rect">
            <a:avLst/>
          </a:prstGeom>
        </p:spPr>
      </p:pic>
      <p:pic>
        <p:nvPicPr>
          <p:cNvPr id="7" name="6 - Εικόνα" descr="χρωματισμένα-πάσχα-αυγά-στο-ξύ-ο-36293764.jpg"/>
          <p:cNvPicPr>
            <a:picLocks noChangeAspect="1"/>
          </p:cNvPicPr>
          <p:nvPr/>
        </p:nvPicPr>
        <p:blipFill>
          <a:blip r:embed="rId5" cstate="print"/>
          <a:stretch>
            <a:fillRect/>
          </a:stretch>
        </p:blipFill>
        <p:spPr>
          <a:xfrm>
            <a:off x="5214942" y="4214818"/>
            <a:ext cx="3492115" cy="2285992"/>
          </a:xfrm>
          <a:prstGeom prst="rect">
            <a:avLst/>
          </a:prstGeom>
        </p:spPr>
      </p:pic>
      <p:pic>
        <p:nvPicPr>
          <p:cNvPr id="8" name="7 - Εικόνα" descr="γκαμουτζελες.jpg"/>
          <p:cNvPicPr>
            <a:picLocks noChangeAspect="1"/>
          </p:cNvPicPr>
          <p:nvPr/>
        </p:nvPicPr>
        <p:blipFill>
          <a:blip r:embed="rId6" cstate="print"/>
          <a:stretch>
            <a:fillRect/>
          </a:stretch>
        </p:blipFill>
        <p:spPr>
          <a:xfrm>
            <a:off x="357158" y="3571876"/>
            <a:ext cx="2705100" cy="1695450"/>
          </a:xfrm>
          <a:prstGeom prst="rect">
            <a:avLst/>
          </a:prstGeom>
        </p:spPr>
      </p:pic>
      <p:pic>
        <p:nvPicPr>
          <p:cNvPr id="9" name="8 - Εικόνα" descr="images.jpg"/>
          <p:cNvPicPr>
            <a:picLocks noChangeAspect="1"/>
          </p:cNvPicPr>
          <p:nvPr/>
        </p:nvPicPr>
        <p:blipFill>
          <a:blip r:embed="rId7" cstate="print"/>
          <a:stretch>
            <a:fillRect/>
          </a:stretch>
        </p:blipFill>
        <p:spPr>
          <a:xfrm rot="20410049">
            <a:off x="6143636" y="1357298"/>
            <a:ext cx="2647950" cy="1733550"/>
          </a:xfrm>
          <a:prstGeom prst="rect">
            <a:avLst/>
          </a:prstGeom>
        </p:spPr>
      </p:pic>
      <p:pic>
        <p:nvPicPr>
          <p:cNvPr id="10" name="9 - Εικόνα" descr="αποκαθήλωση.jpg"/>
          <p:cNvPicPr>
            <a:picLocks noChangeAspect="1"/>
          </p:cNvPicPr>
          <p:nvPr/>
        </p:nvPicPr>
        <p:blipFill>
          <a:blip r:embed="rId8" cstate="print"/>
          <a:stretch>
            <a:fillRect/>
          </a:stretch>
        </p:blipFill>
        <p:spPr>
          <a:xfrm>
            <a:off x="3214678" y="4214818"/>
            <a:ext cx="1847850" cy="2466975"/>
          </a:xfrm>
          <a:prstGeom prst="rect">
            <a:avLst/>
          </a:prstGeom>
        </p:spPr>
      </p:pic>
      <p:pic>
        <p:nvPicPr>
          <p:cNvPr id="11" name="10 - Εικόνα" descr="images (1).jpg"/>
          <p:cNvPicPr>
            <a:picLocks noChangeAspect="1"/>
          </p:cNvPicPr>
          <p:nvPr/>
        </p:nvPicPr>
        <p:blipFill>
          <a:blip r:embed="rId9" cstate="print"/>
          <a:stretch>
            <a:fillRect/>
          </a:stretch>
        </p:blipFill>
        <p:spPr>
          <a:xfrm>
            <a:off x="357158" y="5257800"/>
            <a:ext cx="2847975" cy="1600200"/>
          </a:xfrm>
          <a:prstGeom prst="rect">
            <a:avLst/>
          </a:prstGeom>
        </p:spPr>
      </p:pic>
      <p:pic>
        <p:nvPicPr>
          <p:cNvPr id="12" name="11 - Εικόνα" descr="πανυγηρι.jpg"/>
          <p:cNvPicPr>
            <a:picLocks noChangeAspect="1"/>
          </p:cNvPicPr>
          <p:nvPr/>
        </p:nvPicPr>
        <p:blipFill>
          <a:blip r:embed="rId10" cstate="print"/>
          <a:stretch>
            <a:fillRect/>
          </a:stretch>
        </p:blipFill>
        <p:spPr>
          <a:xfrm rot="1531147">
            <a:off x="6276927" y="3693889"/>
            <a:ext cx="2619375" cy="174307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a:bodyPr>
          <a:lstStyle/>
          <a:p>
            <a:pPr algn="just"/>
            <a:r>
              <a:rPr lang="el-GR" b="1" dirty="0" smtClean="0">
                <a:latin typeface="Georgia" pitchFamily="18" charset="0"/>
              </a:rPr>
              <a:t>Η Λέρος είναι το νησί που προκαλεί και προσκαλεί τον επισκέπτη να το γνωρίσει 12 μήνες τον χρόνο</a:t>
            </a:r>
            <a:r>
              <a:rPr lang="el-GR" dirty="0" smtClean="0"/>
              <a:t>.</a:t>
            </a:r>
          </a:p>
          <a:p>
            <a:pPr algn="just"/>
            <a:endParaRPr lang="el-GR" dirty="0" smtClean="0"/>
          </a:p>
          <a:p>
            <a:pPr algn="just"/>
            <a:r>
              <a:rPr lang="el-GR" b="1" dirty="0" smtClean="0">
                <a:latin typeface="Georgia" pitchFamily="18" charset="0"/>
              </a:rPr>
              <a:t>Μέσα από την έρευνα που πραγματοποιήσαμε τη φετινή σχολική χρονιά 2015-16, ερευνήσαμε, ανακαλύψαμε και συγκεντρώσαμε όλα τα ήθη, έθιμα του νησιού μας που τελούνται κατά εποχή του έτους, καθώς επίσης και παραδόσεις, συνήθειες, σκωπτικά, δοξασίες και παροιμίες του τόπου μας, που διατηρήθηκαν όλα αυτά τα χρόνια αναλλοίωτα και τελούνται ανεξαρτήτως εποχής.</a:t>
            </a:r>
            <a:endParaRPr lang="el-GR" b="1" dirty="0">
              <a:latin typeface="Georgia" pitchFamily="18" charset="0"/>
            </a:endParaRPr>
          </a:p>
        </p:txBody>
      </p:sp>
      <p:sp>
        <p:nvSpPr>
          <p:cNvPr id="3" name="2 - Τίτλος"/>
          <p:cNvSpPr>
            <a:spLocks noGrp="1"/>
          </p:cNvSpPr>
          <p:nvPr>
            <p:ph type="title"/>
          </p:nvPr>
        </p:nvSpPr>
        <p:spPr>
          <a:xfrm>
            <a:off x="785786" y="500042"/>
            <a:ext cx="7901014" cy="642942"/>
          </a:xfrm>
        </p:spPr>
        <p:txBody>
          <a:bodyPr>
            <a:noAutofit/>
          </a:bodyPr>
          <a:lstStyle/>
          <a:p>
            <a:pPr algn="ctr"/>
            <a:r>
              <a:rPr lang="el-GR" sz="4400" b="1" dirty="0" smtClean="0">
                <a:solidFill>
                  <a:schemeClr val="bg2">
                    <a:lumMod val="75000"/>
                  </a:schemeClr>
                </a:solidFill>
                <a:latin typeface="Georgia" pitchFamily="18" charset="0"/>
              </a:rPr>
              <a:t/>
            </a:r>
            <a:br>
              <a:rPr lang="el-GR" sz="4400" b="1" dirty="0" smtClean="0">
                <a:solidFill>
                  <a:schemeClr val="bg2">
                    <a:lumMod val="75000"/>
                  </a:schemeClr>
                </a:solidFill>
                <a:latin typeface="Georgia" pitchFamily="18" charset="0"/>
              </a:rPr>
            </a:br>
            <a:r>
              <a:rPr lang="el-GR" sz="4400" b="1" dirty="0" smtClean="0">
                <a:solidFill>
                  <a:schemeClr val="bg2">
                    <a:lumMod val="75000"/>
                  </a:schemeClr>
                </a:solidFill>
                <a:latin typeface="Georgia" pitchFamily="18" charset="0"/>
              </a:rPr>
              <a:t> </a:t>
            </a:r>
            <a:r>
              <a:rPr lang="el-GR" sz="4400" b="1" dirty="0" smtClean="0">
                <a:solidFill>
                  <a:schemeClr val="accent1">
                    <a:lumMod val="50000"/>
                  </a:schemeClr>
                </a:solidFill>
                <a:latin typeface="Georgia" pitchFamily="18" charset="0"/>
              </a:rPr>
              <a:t>Λαογραφικά της Λέρου</a:t>
            </a:r>
            <a:endParaRPr lang="el-GR" sz="4400" b="1" dirty="0">
              <a:solidFill>
                <a:schemeClr val="accent1">
                  <a:lumMod val="50000"/>
                </a:schemeClr>
              </a:solidFill>
              <a:latin typeface="Georg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κάστρο μυλοι.jpg"/>
          <p:cNvPicPr>
            <a:picLocks noGrp="1" noChangeAspect="1"/>
          </p:cNvPicPr>
          <p:nvPr>
            <p:ph idx="1"/>
          </p:nvPr>
        </p:nvPicPr>
        <p:blipFill>
          <a:blip r:embed="rId2" cstate="print"/>
          <a:stretch>
            <a:fillRect/>
          </a:stretch>
        </p:blipFill>
        <p:spPr>
          <a:xfrm>
            <a:off x="4786314" y="4357694"/>
            <a:ext cx="4143404" cy="2071702"/>
          </a:xfrm>
        </p:spPr>
      </p:pic>
      <p:sp>
        <p:nvSpPr>
          <p:cNvPr id="3" name="2 - Τίτλος"/>
          <p:cNvSpPr>
            <a:spLocks noGrp="1"/>
          </p:cNvSpPr>
          <p:nvPr>
            <p:ph type="title"/>
          </p:nvPr>
        </p:nvSpPr>
        <p:spPr>
          <a:xfrm>
            <a:off x="571472" y="152400"/>
            <a:ext cx="8115328" cy="1633526"/>
          </a:xfrm>
        </p:spPr>
        <p:txBody>
          <a:bodyPr>
            <a:normAutofit fontScale="90000"/>
          </a:bodyPr>
          <a:lstStyle/>
          <a:p>
            <a:pPr algn="ct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sz="3100" b="1" dirty="0" smtClean="0">
                <a:solidFill>
                  <a:schemeClr val="bg2">
                    <a:lumMod val="75000"/>
                  </a:schemeClr>
                </a:solidFill>
                <a:latin typeface="Georgia" pitchFamily="18" charset="0"/>
              </a:rPr>
              <a:t>Ας ακολουθήσουμε λοιπόν μία - μία τις εποχές για να γνωρίσουμε από κοντά αυτές τις παραδόσεις.</a:t>
            </a:r>
            <a:endParaRPr lang="el-GR" sz="3100" b="1" dirty="0">
              <a:solidFill>
                <a:schemeClr val="bg2">
                  <a:lumMod val="75000"/>
                </a:schemeClr>
              </a:solidFill>
              <a:latin typeface="Georgia" pitchFamily="18" charset="0"/>
            </a:endParaRPr>
          </a:p>
        </p:txBody>
      </p:sp>
      <p:pic>
        <p:nvPicPr>
          <p:cNvPr id="5" name="4 - Εικόνα" descr="θεοφανια.jpg"/>
          <p:cNvPicPr>
            <a:picLocks noChangeAspect="1"/>
          </p:cNvPicPr>
          <p:nvPr/>
        </p:nvPicPr>
        <p:blipFill>
          <a:blip r:embed="rId3" cstate="print"/>
          <a:stretch>
            <a:fillRect/>
          </a:stretch>
        </p:blipFill>
        <p:spPr>
          <a:xfrm>
            <a:off x="500034" y="4286256"/>
            <a:ext cx="2962279" cy="2218759"/>
          </a:xfrm>
          <a:prstGeom prst="rect">
            <a:avLst/>
          </a:prstGeom>
        </p:spPr>
      </p:pic>
      <p:pic>
        <p:nvPicPr>
          <p:cNvPr id="6" name="5 - Εικόνα" descr="πανυγηρι.jpg"/>
          <p:cNvPicPr>
            <a:picLocks noChangeAspect="1"/>
          </p:cNvPicPr>
          <p:nvPr/>
        </p:nvPicPr>
        <p:blipFill>
          <a:blip r:embed="rId4" cstate="print"/>
          <a:stretch>
            <a:fillRect/>
          </a:stretch>
        </p:blipFill>
        <p:spPr>
          <a:xfrm>
            <a:off x="5857884" y="1714488"/>
            <a:ext cx="3113213" cy="2071702"/>
          </a:xfrm>
          <a:prstGeom prst="rect">
            <a:avLst/>
          </a:prstGeom>
        </p:spPr>
      </p:pic>
      <p:pic>
        <p:nvPicPr>
          <p:cNvPr id="7" name="6 - Εικόνα" descr="λερος.jpg"/>
          <p:cNvPicPr>
            <a:picLocks noChangeAspect="1"/>
          </p:cNvPicPr>
          <p:nvPr/>
        </p:nvPicPr>
        <p:blipFill>
          <a:blip r:embed="rId5" cstate="print"/>
          <a:stretch>
            <a:fillRect/>
          </a:stretch>
        </p:blipFill>
        <p:spPr>
          <a:xfrm>
            <a:off x="357158" y="2000240"/>
            <a:ext cx="3181350" cy="1438275"/>
          </a:xfrm>
          <a:prstGeom prst="rect">
            <a:avLst/>
          </a:prstGeom>
        </p:spPr>
      </p:pic>
      <p:pic>
        <p:nvPicPr>
          <p:cNvPr id="8" name="7 - Εικόνα" descr="γκαμουτζελες.jpg"/>
          <p:cNvPicPr>
            <a:picLocks noChangeAspect="1"/>
          </p:cNvPicPr>
          <p:nvPr/>
        </p:nvPicPr>
        <p:blipFill>
          <a:blip r:embed="rId6" cstate="print"/>
          <a:stretch>
            <a:fillRect/>
          </a:stretch>
        </p:blipFill>
        <p:spPr>
          <a:xfrm>
            <a:off x="2928926" y="2399186"/>
            <a:ext cx="2995624" cy="1877539"/>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152400"/>
            <a:ext cx="8229600" cy="847708"/>
          </a:xfrm>
        </p:spPr>
        <p:txBody>
          <a:bodyPr/>
          <a:lstStyle/>
          <a:p>
            <a:pPr algn="ctr"/>
            <a:r>
              <a:rPr lang="el-GR" b="1" dirty="0" smtClean="0">
                <a:solidFill>
                  <a:schemeClr val="accent1">
                    <a:lumMod val="50000"/>
                  </a:schemeClr>
                </a:solidFill>
                <a:latin typeface="Georgia" pitchFamily="18" charset="0"/>
              </a:rPr>
              <a:t>ΑΝΟΙΞΗ</a:t>
            </a:r>
            <a:endParaRPr lang="el-GR" dirty="0">
              <a:solidFill>
                <a:schemeClr val="accent1">
                  <a:lumMod val="50000"/>
                </a:schemeClr>
              </a:solidFill>
              <a:latin typeface="Georgia" pitchFamily="18" charset="0"/>
            </a:endParaRPr>
          </a:p>
        </p:txBody>
      </p:sp>
      <p:pic>
        <p:nvPicPr>
          <p:cNvPr id="4" name="18 - Εικόνα" descr="μαρτης.jpg"/>
          <p:cNvPicPr>
            <a:picLocks noGrp="1"/>
          </p:cNvPicPr>
          <p:nvPr>
            <p:ph idx="1"/>
          </p:nvPr>
        </p:nvPicPr>
        <p:blipFill>
          <a:blip r:embed="rId2" cstate="print"/>
          <a:stretch>
            <a:fillRect/>
          </a:stretch>
        </p:blipFill>
        <p:spPr>
          <a:xfrm>
            <a:off x="428596" y="928670"/>
            <a:ext cx="8286808" cy="2143140"/>
          </a:xfrm>
          <a:prstGeom prst="rect">
            <a:avLst/>
          </a:prstGeom>
        </p:spPr>
      </p:pic>
      <p:sp>
        <p:nvSpPr>
          <p:cNvPr id="5" name="4 - Ορθογώνιο"/>
          <p:cNvSpPr/>
          <p:nvPr/>
        </p:nvSpPr>
        <p:spPr>
          <a:xfrm>
            <a:off x="928662" y="3071811"/>
            <a:ext cx="7500990" cy="2554545"/>
          </a:xfrm>
          <a:prstGeom prst="rect">
            <a:avLst/>
          </a:prstGeom>
        </p:spPr>
        <p:txBody>
          <a:bodyPr wrap="square">
            <a:spAutoFit/>
          </a:bodyPr>
          <a:lstStyle/>
          <a:p>
            <a:pPr algn="just"/>
            <a:r>
              <a:rPr lang="el-GR" sz="3200" b="1" dirty="0" smtClean="0">
                <a:latin typeface="Georgia" pitchFamily="18" charset="0"/>
              </a:rPr>
              <a:t>Έστριβαν άσπρη και κόκκινη κλωστή οι κοπελιές και έφτιαχναν βραχιόλια. Το έκαναν για να μην τους κάψει ο ήλιος και δεν είναι όμορφες όλο το καλοκαίρι. </a:t>
            </a:r>
            <a:endParaRPr lang="el-GR" sz="3200" b="1" dirty="0">
              <a:latin typeface="Georgia" pitchFamily="18" charset="0"/>
            </a:endParaRPr>
          </a:p>
        </p:txBody>
      </p:sp>
      <p:pic>
        <p:nvPicPr>
          <p:cNvPr id="6" name="0 - Εικόνα" descr="DSCN4496.JPG"/>
          <p:cNvPicPr/>
          <p:nvPr/>
        </p:nvPicPr>
        <p:blipFill>
          <a:blip r:embed="rId3" cstate="print"/>
          <a:stretch>
            <a:fillRect/>
          </a:stretch>
        </p:blipFill>
        <p:spPr>
          <a:xfrm>
            <a:off x="6572264" y="5143512"/>
            <a:ext cx="2181226" cy="1500198"/>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lgn="just"/>
            <a:r>
              <a:rPr lang="el-GR" b="1" dirty="0" smtClean="0">
                <a:latin typeface="Georgia" pitchFamily="18" charset="0"/>
              </a:rPr>
              <a:t>Μια από τις ωραίες παραδόσεις των Χριστιανών της Λέρου είναι το καθάρισμα των οικιακών σκευών.</a:t>
            </a:r>
          </a:p>
          <a:p>
            <a:pPr algn="just"/>
            <a:r>
              <a:rPr lang="el-GR" b="1" dirty="0" smtClean="0">
                <a:latin typeface="Georgia" pitchFamily="18" charset="0"/>
              </a:rPr>
              <a:t>Την Καθαρά Δευτέρα, μετά την Κυριακή της Τυρινής δεν έβγαιναν από το σπίτι, αλλά έβραζαν νερό με στάχτη - </a:t>
            </a:r>
            <a:r>
              <a:rPr lang="el-GR" b="1" dirty="0" err="1" smtClean="0">
                <a:latin typeface="Georgia" pitchFamily="18" charset="0"/>
              </a:rPr>
              <a:t>θολόσταχτο</a:t>
            </a:r>
            <a:r>
              <a:rPr lang="el-GR" b="1" dirty="0" smtClean="0">
                <a:latin typeface="Georgia" pitchFamily="18" charset="0"/>
              </a:rPr>
              <a:t> - κι έπλεναν όλα τα πιάτα και τα σερβίτσια και τα τσουκάλια, μέσα στα οποία είχαν </a:t>
            </a:r>
            <a:r>
              <a:rPr lang="el-GR" b="1" dirty="0" err="1" smtClean="0">
                <a:latin typeface="Georgia" pitchFamily="18" charset="0"/>
              </a:rPr>
              <a:t>φτιαχθεί</a:t>
            </a:r>
            <a:r>
              <a:rPr lang="el-GR" b="1" dirty="0" smtClean="0">
                <a:latin typeface="Georgia" pitchFamily="18" charset="0"/>
              </a:rPr>
              <a:t> τα αποκριάτικα φαγητά.</a:t>
            </a:r>
          </a:p>
        </p:txBody>
      </p:sp>
      <p:sp>
        <p:nvSpPr>
          <p:cNvPr id="3" name="2 - Τίτλος"/>
          <p:cNvSpPr>
            <a:spLocks noGrp="1"/>
          </p:cNvSpPr>
          <p:nvPr>
            <p:ph type="title"/>
          </p:nvPr>
        </p:nvSpPr>
        <p:spPr/>
        <p:txBody>
          <a:bodyPr/>
          <a:lstStyle/>
          <a:p>
            <a:pPr algn="ctr"/>
            <a:r>
              <a:rPr lang="el-GR" b="1" dirty="0" smtClean="0">
                <a:solidFill>
                  <a:schemeClr val="accent1">
                    <a:lumMod val="50000"/>
                  </a:schemeClr>
                </a:solidFill>
                <a:latin typeface="Georgia" pitchFamily="18" charset="0"/>
              </a:rPr>
              <a:t>Καθαρά Δευτέρα</a:t>
            </a:r>
            <a:endParaRPr lang="el-GR" dirty="0">
              <a:solidFill>
                <a:schemeClr val="accent1">
                  <a:lumMod val="50000"/>
                </a:schemeClr>
              </a:solidFill>
              <a:latin typeface="Georg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879</TotalTime>
  <Words>3322</Words>
  <Application>Microsoft Office PowerPoint</Application>
  <PresentationFormat>Προβολή στην οθόνη (4:3)</PresentationFormat>
  <Paragraphs>359</Paragraphs>
  <Slides>58</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58</vt:i4>
      </vt:variant>
    </vt:vector>
  </HeadingPairs>
  <TitlesOfParts>
    <vt:vector size="59" baseType="lpstr">
      <vt:lpstr>Χαρτί</vt:lpstr>
      <vt:lpstr>ΗΘΗ ΚΑΙ ΕΘΙΜΑ ΤΟΥ ΤΟΠΟΥ ΜΑΣ ΚΑΙ ΠΩΣ ΑΥΤΑ ΕΠΗΡΕΑΖΟΥΝ ΤΗΝ ΠΟΛΙΤΙΣΤΙΚΗ ΜΑΣ ΣΥΝΕΙΔΗΣΗ</vt:lpstr>
      <vt:lpstr>«Έχουμε χρέος απέναντι σ’ αυτούς που ήρθαν, πέρασαν, θα ’ρθουν και θα περάσουν» Κ. Παλαμάς.</vt:lpstr>
      <vt:lpstr>ΗΘΗ ΚΑΙ ΕΘΙΜΑ ΤΗΣ ΛΕΡΟΥ</vt:lpstr>
      <vt:lpstr>ΔΙΑΧΩΡΙΣΜΟΣ ΗΘΩΝ &amp; ΕΘΙΜΩΝ</vt:lpstr>
      <vt:lpstr>ΛΑΟΓΡΑΦΙΑ  ΣΤΑ ΒΑΘΗ ΤΩΝ ΑΙΩΝΩΝ</vt:lpstr>
      <vt:lpstr>  Λαογραφικά της Λέρου</vt:lpstr>
      <vt:lpstr>          Ας ακολουθήσουμε λοιπόν μία - μία τις εποχές για να γνωρίσουμε από κοντά αυτές τις παραδόσεις.</vt:lpstr>
      <vt:lpstr>ΑΝΟΙΞΗ</vt:lpstr>
      <vt:lpstr>Καθαρά Δευτέρα</vt:lpstr>
      <vt:lpstr>Σαρακοστή. </vt:lpstr>
      <vt:lpstr>ΤΟ ΚΟΛΥΒΟ ΤΩΝ ΑΓΙΩΝ ΘΕΟΔΩΡΩΝ  </vt:lpstr>
      <vt:lpstr>  ΤΑ ΜΥΡΑ ΤΗΣ ΣΤΑΥΡΟΠΡΟΣΚΥΝΗΣΕΩΣ  </vt:lpstr>
      <vt:lpstr>      </vt:lpstr>
      <vt:lpstr>Κρέμασμα του Ιούδα. </vt:lpstr>
      <vt:lpstr>Σάββατο του Λαζάρου.</vt:lpstr>
      <vt:lpstr>Κυριακή των Βαΐων.  </vt:lpstr>
      <vt:lpstr>ΜΕΓΑΛΗ ΕΒΔΟΜΑΔΑ</vt:lpstr>
      <vt:lpstr>Οι λαμπάδες</vt:lpstr>
      <vt:lpstr>ΜΕΓΑΛΗ ΕΒΔΟΜΑΔΑ</vt:lpstr>
      <vt:lpstr>ΜΕΓΑΛΗ ΕΒΔΟΜΑΔΑ</vt:lpstr>
      <vt:lpstr>Μεγάλο Σάββατο. </vt:lpstr>
      <vt:lpstr>Διαφάνεια 22</vt:lpstr>
      <vt:lpstr>   Κυριακή του Πάσχα.   </vt:lpstr>
      <vt:lpstr>Διαφάνεια 24</vt:lpstr>
      <vt:lpstr>  ΚΑΛΟΚΑΙΡΙ   </vt:lpstr>
      <vt:lpstr>Διαφάνεια 26</vt:lpstr>
      <vt:lpstr>Διαφάνεια 27</vt:lpstr>
      <vt:lpstr>Διαφάνεια 28</vt:lpstr>
      <vt:lpstr>Αλίντια                  Παναγιά του Κάστρου </vt:lpstr>
      <vt:lpstr>Διαφάνεια 30</vt:lpstr>
      <vt:lpstr>ΦΘΙΝΩΠΟΡΟ. </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   ΣΤΟΙΧΕΙΑ – ΘΡΥΛΟΙ– ΟΡΑΜΑΤΑ 1. Στοιχειά (καλικάντζαροι)</vt:lpstr>
      <vt:lpstr>2. Ξωτικά- Μοίρες. </vt:lpstr>
      <vt:lpstr>Μύθοι ζώων – Οι Μελεαγρίδες όρνιθες.</vt:lpstr>
      <vt:lpstr>ΚΑΤΑΡΕΣ </vt:lpstr>
      <vt:lpstr>ΕΡΩΤΙΚΑ</vt:lpstr>
      <vt:lpstr>ΝΑΝΟΥΡΙΣΜΑΤΑ </vt:lpstr>
      <vt:lpstr>ΣΚΩΠΤΙΚΑ </vt:lpstr>
      <vt:lpstr>ΠΑΡΟΙΜΙΕΣ-ΓΝΩΜΙΚΑ </vt:lpstr>
      <vt:lpstr>ΣΥΜΠΕΡΑΣΜΑΤΑ </vt:lpstr>
      <vt:lpstr>ΣΥΜΜΕΤΕΧΟΝΤΕΣ ΜΑΘΗΤΕΣ</vt:lpstr>
      <vt:lpstr>Διαφάνεια 57</vt:lpstr>
      <vt:lpstr>ΣΑΣ ΕΥΧΑΡΙΣΤΟΥΜΕ!!!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ΗΘΗ ΚΑΙ ΕΘΙΜΑ ΤΟΥ ΤΟΠΟΥ ΜΑΣ ΚΑΙ ΠΩΣ ΑΥΤΑ ΕΠΗΡΕΑΖΟΥΝ ΤΗΝ ΠΟΛΙΤΙΣΤΙΚΗ ΜΑΣ ΣΥΝΕΙΔΗΣΗ</dc:title>
  <dc:creator>LEVANTA MILONA</dc:creator>
  <cp:lastModifiedBy>User</cp:lastModifiedBy>
  <cp:revision>129</cp:revision>
  <dcterms:created xsi:type="dcterms:W3CDTF">2016-03-06T19:15:43Z</dcterms:created>
  <dcterms:modified xsi:type="dcterms:W3CDTF">2016-06-07T06:17:32Z</dcterms:modified>
</cp:coreProperties>
</file>