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16"/>
  </p:notesMasterIdLst>
  <p:sldIdLst>
    <p:sldId id="256" r:id="rId2"/>
    <p:sldId id="257" r:id="rId3"/>
    <p:sldId id="259" r:id="rId4"/>
    <p:sldId id="260" r:id="rId5"/>
    <p:sldId id="261" r:id="rId6"/>
    <p:sldId id="262" r:id="rId7"/>
    <p:sldId id="263" r:id="rId8"/>
    <p:sldId id="265" r:id="rId9"/>
    <p:sldId id="264" r:id="rId10"/>
    <p:sldId id="266" r:id="rId11"/>
    <p:sldId id="267" r:id="rId12"/>
    <p:sldId id="268" r:id="rId13"/>
    <p:sldId id="269" r:id="rId14"/>
    <p:sldId id="25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ga Vlachou" initials="OV" lastIdx="3" clrIdx="0">
    <p:extLst>
      <p:ext uri="{19B8F6BF-5375-455C-9EA6-DF929625EA0E}">
        <p15:presenceInfo xmlns:p15="http://schemas.microsoft.com/office/powerpoint/2012/main" userId="00dd1109c42b5d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60"/>
  </p:normalViewPr>
  <p:slideViewPr>
    <p:cSldViewPr snapToGrid="0">
      <p:cViewPr varScale="1">
        <p:scale>
          <a:sx n="51" d="100"/>
          <a:sy n="51" d="100"/>
        </p:scale>
        <p:origin x="76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4761E-EF99-47A5-8645-C782F076AC42}" type="datetimeFigureOut">
              <a:rPr lang="el-GR" smtClean="0"/>
              <a:t>13/3/2015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171BF-FE9E-48DA-8F3E-B47FDFE0469D}" type="slidenum">
              <a:rPr lang="el-GR" smtClean="0"/>
              <a:t>‹#›</a:t>
            </a:fld>
            <a:endParaRPr lang="el-GR"/>
          </a:p>
        </p:txBody>
      </p:sp>
    </p:spTree>
    <p:extLst>
      <p:ext uri="{BB962C8B-B14F-4D97-AF65-F5344CB8AC3E}">
        <p14:creationId xmlns:p14="http://schemas.microsoft.com/office/powerpoint/2010/main" val="3213991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46171BF-FE9E-48DA-8F3E-B47FDFE0469D}" type="slidenum">
              <a:rPr lang="el-GR" smtClean="0"/>
              <a:t>12</a:t>
            </a:fld>
            <a:endParaRPr lang="el-GR"/>
          </a:p>
        </p:txBody>
      </p:sp>
    </p:spTree>
    <p:extLst>
      <p:ext uri="{BB962C8B-B14F-4D97-AF65-F5344CB8AC3E}">
        <p14:creationId xmlns:p14="http://schemas.microsoft.com/office/powerpoint/2010/main" val="3866930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46171BF-FE9E-48DA-8F3E-B47FDFE0469D}" type="slidenum">
              <a:rPr lang="el-GR" smtClean="0"/>
              <a:t>14</a:t>
            </a:fld>
            <a:endParaRPr lang="el-GR"/>
          </a:p>
        </p:txBody>
      </p:sp>
    </p:spTree>
    <p:extLst>
      <p:ext uri="{BB962C8B-B14F-4D97-AF65-F5344CB8AC3E}">
        <p14:creationId xmlns:p14="http://schemas.microsoft.com/office/powerpoint/2010/main" val="2351571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1018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561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235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3296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444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8842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013621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3685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750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08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3/13/2015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62880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5312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225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7085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smtClean="0"/>
              <a:t>3/13/2015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42536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3/13/2015</a:t>
            </a:fld>
            <a:endParaRPr lang="en-US" dirty="0"/>
          </a:p>
        </p:txBody>
      </p:sp>
    </p:spTree>
    <p:extLst>
      <p:ext uri="{BB962C8B-B14F-4D97-AF65-F5344CB8AC3E}">
        <p14:creationId xmlns:p14="http://schemas.microsoft.com/office/powerpoint/2010/main" val="328996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3/13/2015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310735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afeline.gr/repor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report@safeline.gr"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c.europa.eu/saferinter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nhope.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afeline.gr/" TargetMode="External"/><Relationship Id="rId2" Type="http://schemas.openxmlformats.org/officeDocument/2006/relationships/hyperlink" Target="http://www.saferinternet.gr/" TargetMode="External"/><Relationship Id="rId1" Type="http://schemas.openxmlformats.org/officeDocument/2006/relationships/slideLayout" Target="../slideLayouts/slideLayout2.xml"/><Relationship Id="rId5" Type="http://schemas.openxmlformats.org/officeDocument/2006/relationships/hyperlink" Target="http://www.youth-health.gr/" TargetMode="External"/><Relationship Id="rId4" Type="http://schemas.openxmlformats.org/officeDocument/2006/relationships/hyperlink" Target="http://www.saferinternet.gr/helpli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86691" y="775855"/>
            <a:ext cx="8678257" cy="1911928"/>
          </a:xfrm>
        </p:spPr>
        <p:txBody>
          <a:bodyPr/>
          <a:lstStyle/>
          <a:p>
            <a:pPr algn="l"/>
            <a:r>
              <a:rPr lang="el-GR" sz="3200" dirty="0" smtClean="0"/>
              <a:t>Αγωγή </a:t>
            </a:r>
            <a:r>
              <a:rPr lang="el-GR" sz="3200" dirty="0"/>
              <a:t>του ψηφιακού πολίτη και εκπαιδευτική κοινότητα – </a:t>
            </a:r>
            <a:r>
              <a:rPr lang="el-GR" sz="3200" dirty="0" smtClean="0"/>
              <a:t/>
            </a:r>
            <a:br>
              <a:rPr lang="el-GR" sz="3200" dirty="0" smtClean="0"/>
            </a:br>
            <a:r>
              <a:rPr lang="el-GR" sz="3200" dirty="0" smtClean="0"/>
              <a:t>Παρουσίαση </a:t>
            </a:r>
            <a:r>
              <a:rPr lang="el-GR" sz="3200" dirty="0"/>
              <a:t>του Προγράμματος </a:t>
            </a:r>
            <a:r>
              <a:rPr lang="en-US" sz="3200" dirty="0"/>
              <a:t>Safer Internet</a:t>
            </a:r>
            <a:r>
              <a:rPr lang="el-GR" sz="3200" dirty="0"/>
              <a:t> της Ευρωπαϊκής </a:t>
            </a:r>
            <a:r>
              <a:rPr lang="el-GR" sz="3200" dirty="0" smtClean="0"/>
              <a:t>Επιτροπής</a:t>
            </a:r>
            <a:endParaRPr lang="el-GR" sz="3200" dirty="0"/>
          </a:p>
        </p:txBody>
      </p:sp>
      <p:sp>
        <p:nvSpPr>
          <p:cNvPr id="3" name="Υπότιτλος 2"/>
          <p:cNvSpPr>
            <a:spLocks noGrp="1"/>
          </p:cNvSpPr>
          <p:nvPr>
            <p:ph type="subTitle" idx="1"/>
          </p:nvPr>
        </p:nvSpPr>
        <p:spPr>
          <a:xfrm>
            <a:off x="1080654" y="4253347"/>
            <a:ext cx="8021782" cy="1573260"/>
          </a:xfrm>
        </p:spPr>
        <p:txBody>
          <a:bodyPr>
            <a:normAutofit/>
          </a:bodyPr>
          <a:lstStyle/>
          <a:p>
            <a:pPr lvl="0" algn="just"/>
            <a:r>
              <a:rPr lang="el-GR" sz="2400" dirty="0" smtClean="0"/>
              <a:t>Εισηγήτρια: Όλγα </a:t>
            </a:r>
            <a:r>
              <a:rPr lang="el-GR" sz="2400" dirty="0"/>
              <a:t>Βλάχου, </a:t>
            </a:r>
            <a:r>
              <a:rPr lang="el-GR" sz="2400" dirty="0" smtClean="0"/>
              <a:t>Κοινωνιολόγος</a:t>
            </a:r>
            <a:r>
              <a:rPr lang="el-GR" sz="2400" dirty="0"/>
              <a:t>, </a:t>
            </a:r>
            <a:r>
              <a:rPr lang="el-GR" sz="2400" dirty="0" smtClean="0"/>
              <a:t>Υπεύθυνη </a:t>
            </a:r>
            <a:r>
              <a:rPr lang="el-GR" sz="2400" dirty="0"/>
              <a:t>Συμβουλευτικού Σταθμού Νέων </a:t>
            </a:r>
            <a:r>
              <a:rPr lang="el-GR" sz="2400" dirty="0" err="1"/>
              <a:t>Δωδ</a:t>
            </a:r>
            <a:r>
              <a:rPr lang="el-GR" sz="2400" dirty="0"/>
              <a:t>/σου. Πιστοποιημένο μέλος του προγράμματος </a:t>
            </a:r>
            <a:r>
              <a:rPr lang="el-GR" sz="2400" dirty="0" smtClean="0"/>
              <a:t>«ΑΡΙΑΔΝΗ» </a:t>
            </a:r>
            <a:endParaRPr lang="el-GR" sz="2400" dirty="0"/>
          </a:p>
          <a:p>
            <a:pPr algn="just"/>
            <a:endParaRPr lang="el-GR" dirty="0"/>
          </a:p>
        </p:txBody>
      </p:sp>
    </p:spTree>
    <p:extLst>
      <p:ext uri="{BB962C8B-B14F-4D97-AF65-F5344CB8AC3E}">
        <p14:creationId xmlns:p14="http://schemas.microsoft.com/office/powerpoint/2010/main" val="3175093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309797"/>
            <a:ext cx="10925053" cy="694544"/>
          </a:xfrm>
        </p:spPr>
        <p:txBody>
          <a:bodyPr>
            <a:normAutofit fontScale="90000"/>
          </a:bodyPr>
          <a:lstStyle/>
          <a:p>
            <a:r>
              <a:rPr lang="el-GR" b="1" dirty="0">
                <a:solidFill>
                  <a:srgbClr val="002060"/>
                </a:solidFill>
              </a:rPr>
              <a:t>Δράση ενημέρωσης και επαγρύπνησης </a:t>
            </a:r>
            <a:r>
              <a:rPr lang="en-US" b="1" dirty="0" err="1">
                <a:solidFill>
                  <a:srgbClr val="002060"/>
                </a:solidFill>
              </a:rPr>
              <a:t>Saferinternet</a:t>
            </a:r>
            <a:r>
              <a:rPr lang="el-GR" b="1" dirty="0">
                <a:solidFill>
                  <a:srgbClr val="002060"/>
                </a:solidFill>
              </a:rPr>
              <a:t>.</a:t>
            </a:r>
            <a:r>
              <a:rPr lang="en-US" b="1" dirty="0">
                <a:solidFill>
                  <a:srgbClr val="002060"/>
                </a:solidFill>
              </a:rPr>
              <a:t>gr</a:t>
            </a:r>
            <a:r>
              <a:rPr lang="el-GR" dirty="0"/>
              <a:t/>
            </a:r>
            <a:br>
              <a:rPr lang="el-GR" dirty="0"/>
            </a:br>
            <a:endParaRPr lang="el-GR" dirty="0"/>
          </a:p>
        </p:txBody>
      </p:sp>
      <p:sp>
        <p:nvSpPr>
          <p:cNvPr id="3" name="Θέση περιεχομένου 2"/>
          <p:cNvSpPr>
            <a:spLocks noGrp="1"/>
          </p:cNvSpPr>
          <p:nvPr>
            <p:ph idx="1"/>
          </p:nvPr>
        </p:nvSpPr>
        <p:spPr>
          <a:xfrm>
            <a:off x="254833" y="1169233"/>
            <a:ext cx="10670219" cy="5480950"/>
          </a:xfrm>
        </p:spPr>
        <p:txBody>
          <a:bodyPr>
            <a:normAutofit lnSpcReduction="10000"/>
          </a:bodyPr>
          <a:lstStyle/>
          <a:p>
            <a:pPr algn="just"/>
            <a:r>
              <a:rPr lang="el-GR" sz="2000" dirty="0" smtClean="0"/>
              <a:t>Οι </a:t>
            </a:r>
            <a:r>
              <a:rPr lang="el-GR" sz="2000" dirty="0"/>
              <a:t>κύριοι στόχοι της Δράσης είναι:</a:t>
            </a:r>
          </a:p>
          <a:p>
            <a:pPr algn="just"/>
            <a:r>
              <a:rPr lang="el-GR" sz="2000" dirty="0"/>
              <a:t>Η προστασία των ανηλίκων χρηστών του Διαδικτύου από ακατάλληλο ή επιβλαβές γι’ αυτούς περιεχόμενο, ή από ακατάλληλη ή επιβλαβή συμπεριφορά</a:t>
            </a:r>
          </a:p>
          <a:p>
            <a:pPr algn="just"/>
            <a:r>
              <a:rPr lang="el-GR" sz="2000" dirty="0"/>
              <a:t>Η ενημέρωση των γονέων για τους τρόπους με τους οποίους μπορούν να προστατευτούν οι ίδιοι αλλά και να προστατεύσουν αποτελεσματικά τα παιδιά τους από τους κινδύνους που εγκυμονούν από τη μη ορθή χρήση των </a:t>
            </a:r>
            <a:r>
              <a:rPr lang="el-GR" sz="2000" dirty="0" err="1"/>
              <a:t>διαδραστικών</a:t>
            </a:r>
            <a:r>
              <a:rPr lang="el-GR" sz="2000" dirty="0"/>
              <a:t> τεχνολογιών (Διαδίκτυο, κινητό τηλέφωνο)</a:t>
            </a:r>
          </a:p>
          <a:p>
            <a:pPr algn="just"/>
            <a:r>
              <a:rPr lang="el-GR" sz="2000" dirty="0"/>
              <a:t>Η προώθηση των θετικών πλευρών των </a:t>
            </a:r>
            <a:r>
              <a:rPr lang="el-GR" sz="2000" dirty="0" err="1"/>
              <a:t>διαδραστικών</a:t>
            </a:r>
            <a:r>
              <a:rPr lang="el-GR" sz="2000" dirty="0"/>
              <a:t> τεχνολογιών, ως εργαλεία της καθημερινής ζωής μας</a:t>
            </a:r>
          </a:p>
          <a:p>
            <a:pPr algn="just"/>
            <a:r>
              <a:rPr lang="el-GR" sz="2000" dirty="0"/>
              <a:t>Η εκπαίδευση των ίδιων των εκπαιδευτικών για τα οφέλη και τους κινδύνους του Διαδικτύου, και του κινητού τηλεφώνου, με στόχο τη δημιουργία πολλαπλασιαστικής δράσης μέσα στην τάξη.</a:t>
            </a:r>
          </a:p>
          <a:p>
            <a:pPr algn="just"/>
            <a:r>
              <a:rPr lang="el-GR" sz="2000" dirty="0"/>
              <a:t>Η ενθάρρυνση του διαλόγου μεταξύ ανηλίκων και γονέων σχετικά με τη χρήση του Διαδικτύου, η προώθηση του ψηφιακού αλφαβητισμού και της κριτικής σκέψης</a:t>
            </a:r>
          </a:p>
          <a:p>
            <a:pPr algn="just"/>
            <a:r>
              <a:rPr lang="el-GR" sz="2000" dirty="0"/>
              <a:t>Η υποστήριξη, γονέων, εκπαιδευτικών, αλλά και ανήλικων χρηστών με κατάλληλο ενημερωτικό υλικό</a:t>
            </a:r>
          </a:p>
          <a:p>
            <a:endParaRPr lang="el-GR" dirty="0"/>
          </a:p>
        </p:txBody>
      </p:sp>
    </p:spTree>
    <p:extLst>
      <p:ext uri="{BB962C8B-B14F-4D97-AF65-F5344CB8AC3E}">
        <p14:creationId xmlns:p14="http://schemas.microsoft.com/office/powerpoint/2010/main" val="1149726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814466"/>
          </a:xfrm>
        </p:spPr>
        <p:txBody>
          <a:bodyPr/>
          <a:lstStyle/>
          <a:p>
            <a:endParaRPr lang="el-GR" dirty="0"/>
          </a:p>
        </p:txBody>
      </p:sp>
      <p:sp>
        <p:nvSpPr>
          <p:cNvPr id="3" name="Θέση περιεχομένου 2"/>
          <p:cNvSpPr>
            <a:spLocks noGrp="1"/>
          </p:cNvSpPr>
          <p:nvPr>
            <p:ph idx="1"/>
          </p:nvPr>
        </p:nvSpPr>
        <p:spPr>
          <a:xfrm>
            <a:off x="434715" y="1843791"/>
            <a:ext cx="9263921" cy="4197572"/>
          </a:xfrm>
        </p:spPr>
        <p:txBody>
          <a:bodyPr/>
          <a:lstStyle/>
          <a:p>
            <a:pPr algn="just"/>
            <a:r>
              <a:rPr lang="el-GR" sz="2400" dirty="0"/>
              <a:t>Για την επίτευξη των παραπάνω στόχων, το </a:t>
            </a:r>
            <a:r>
              <a:rPr lang="en-US" sz="2400" i="1" dirty="0" err="1"/>
              <a:t>Saferinternet</a:t>
            </a:r>
            <a:r>
              <a:rPr lang="el-GR" sz="2400" i="1" dirty="0"/>
              <a:t>.</a:t>
            </a:r>
            <a:r>
              <a:rPr lang="en-US" sz="2400" i="1" dirty="0"/>
              <a:t>gr </a:t>
            </a:r>
            <a:r>
              <a:rPr lang="el-GR" sz="2400" dirty="0"/>
              <a:t>υλοποιεί σειρά δραστηριοτήτων όπως διοργάνωση ενημερωτικών εκδηλώσεων για το κοινό, σεμινάρια προς εκπαιδευτικούς, προώθηση θεμάτων που σχετίζονται μ</a:t>
            </a:r>
            <a:r>
              <a:rPr lang="el-GR" sz="2400" dirty="0" smtClean="0"/>
              <a:t>ε </a:t>
            </a:r>
            <a:r>
              <a:rPr lang="el-GR" sz="2400" dirty="0"/>
              <a:t>την ασφάλεια στο Διαδίκτυο στα ΜΜΕ, δημιουργία πολυμορφικού </a:t>
            </a:r>
            <a:r>
              <a:rPr lang="en-US" sz="2400" dirty="0"/>
              <a:t>online </a:t>
            </a:r>
            <a:r>
              <a:rPr lang="el-GR" sz="2400" dirty="0"/>
              <a:t>και έντυπου ενημερωτικού υλικού, καθώς ραδιοφωνικές και τηλεοπτικές καμπάνιες.</a:t>
            </a:r>
          </a:p>
          <a:p>
            <a:pPr algn="just"/>
            <a:r>
              <a:rPr lang="el-GR" sz="2400" dirty="0"/>
              <a:t>Από το 2004 διοργανώνεται η Ημέρα Ασφαλούς Διαδικτύου κάθε Φεβρουάριο.</a:t>
            </a:r>
          </a:p>
          <a:p>
            <a:endParaRPr lang="el-GR" dirty="0"/>
          </a:p>
        </p:txBody>
      </p:sp>
    </p:spTree>
    <p:extLst>
      <p:ext uri="{BB962C8B-B14F-4D97-AF65-F5344CB8AC3E}">
        <p14:creationId xmlns:p14="http://schemas.microsoft.com/office/powerpoint/2010/main" val="2713698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3" y="346364"/>
            <a:ext cx="9159393" cy="720436"/>
          </a:xfrm>
        </p:spPr>
        <p:txBody>
          <a:bodyPr>
            <a:normAutofit fontScale="90000"/>
          </a:bodyPr>
          <a:lstStyle/>
          <a:p>
            <a:r>
              <a:rPr lang="el-GR" b="1" dirty="0"/>
              <a:t>Η ανοιχτή γραμμή καταγγελιών </a:t>
            </a:r>
            <a:r>
              <a:rPr lang="en-US" b="1" dirty="0" err="1"/>
              <a:t>SafeLine</a:t>
            </a:r>
            <a:r>
              <a:rPr lang="el-GR" dirty="0"/>
              <a:t/>
            </a:r>
            <a:br>
              <a:rPr lang="el-GR" dirty="0"/>
            </a:br>
            <a:endParaRPr lang="el-GR" dirty="0"/>
          </a:p>
        </p:txBody>
      </p:sp>
      <p:sp>
        <p:nvSpPr>
          <p:cNvPr id="3" name="Θέση περιεχομένου 2"/>
          <p:cNvSpPr>
            <a:spLocks noGrp="1"/>
          </p:cNvSpPr>
          <p:nvPr>
            <p:ph idx="1"/>
          </p:nvPr>
        </p:nvSpPr>
        <p:spPr>
          <a:xfrm>
            <a:off x="677334" y="1260764"/>
            <a:ext cx="9588884" cy="5444835"/>
          </a:xfrm>
        </p:spPr>
        <p:txBody>
          <a:bodyPr>
            <a:normAutofit fontScale="92500" lnSpcReduction="10000"/>
          </a:bodyPr>
          <a:lstStyle/>
          <a:p>
            <a:pPr algn="just">
              <a:buFont typeface="Wingdings" panose="05000000000000000000" pitchFamily="2" charset="2"/>
              <a:buChar char="q"/>
            </a:pPr>
            <a:r>
              <a:rPr lang="el-GR" sz="2400" dirty="0" smtClean="0"/>
              <a:t>Η </a:t>
            </a:r>
            <a:r>
              <a:rPr lang="el-GR" sz="2400" dirty="0"/>
              <a:t>κύρια συμβολή του προγράμματος δράσης για το ασφαλές Διαδίκτυο της Ε.Ε. έγκειται στο </a:t>
            </a:r>
            <a:r>
              <a:rPr lang="el-GR" sz="2400" dirty="0" err="1"/>
              <a:t>ευρωπαικό</a:t>
            </a:r>
            <a:r>
              <a:rPr lang="el-GR" sz="2400" dirty="0"/>
              <a:t> δίκτυο ανοιχτών γραμμών επικοινωνίας, τις λεγόμενες </a:t>
            </a:r>
            <a:r>
              <a:rPr lang="el-GR" sz="2400" b="1" dirty="0">
                <a:solidFill>
                  <a:srgbClr val="C00000"/>
                </a:solidFill>
              </a:rPr>
              <a:t>"</a:t>
            </a:r>
            <a:r>
              <a:rPr lang="en-US" sz="2400" b="1" dirty="0">
                <a:solidFill>
                  <a:srgbClr val="C00000"/>
                </a:solidFill>
              </a:rPr>
              <a:t>hotlines</a:t>
            </a:r>
            <a:r>
              <a:rPr lang="el-GR" sz="2400" b="1" dirty="0">
                <a:solidFill>
                  <a:srgbClr val="C00000"/>
                </a:solidFill>
              </a:rPr>
              <a:t>"</a:t>
            </a:r>
            <a:r>
              <a:rPr lang="el-GR" sz="2400" dirty="0">
                <a:solidFill>
                  <a:schemeClr val="tx1">
                    <a:lumMod val="65000"/>
                    <a:lumOff val="35000"/>
                  </a:schemeClr>
                </a:solidFill>
              </a:rPr>
              <a:t>.</a:t>
            </a:r>
            <a:r>
              <a:rPr lang="el-GR" sz="2400" b="1" dirty="0">
                <a:solidFill>
                  <a:srgbClr val="C00000"/>
                </a:solidFill>
              </a:rPr>
              <a:t> </a:t>
            </a:r>
            <a:r>
              <a:rPr lang="el-GR" sz="2400" dirty="0"/>
              <a:t>Αποτελούν τους αποδέκτες καταγγελιών του κοινού σχετικά με παράνομο περιεχόμενο που μπορεί κανείς να </a:t>
            </a:r>
            <a:r>
              <a:rPr lang="el-GR" sz="2400" dirty="0" smtClean="0"/>
              <a:t>συναντήσει </a:t>
            </a:r>
            <a:r>
              <a:rPr lang="el-GR" sz="2400" dirty="0"/>
              <a:t>στον κυβερνοχώρο, δίνοντας προτεραιότητα στα διαδικτυακά εγκλήματα που θίγουν τη </a:t>
            </a:r>
            <a:r>
              <a:rPr lang="el-GR" sz="2400" dirty="0" smtClean="0"/>
              <a:t>γενετήσια </a:t>
            </a:r>
            <a:r>
              <a:rPr lang="el-GR" sz="2400" dirty="0"/>
              <a:t>αξιοπρέπεια των παιδιών, όπως η διακίνηση παιδικής πορνογραφίας, η παρενόχληση, το </a:t>
            </a:r>
            <a:r>
              <a:rPr lang="en-US" sz="2400" dirty="0"/>
              <a:t>grooming</a:t>
            </a:r>
            <a:r>
              <a:rPr lang="el-GR" sz="2400" dirty="0"/>
              <a:t>, κλπ.</a:t>
            </a:r>
          </a:p>
          <a:p>
            <a:pPr algn="just">
              <a:buFont typeface="Wingdings" panose="05000000000000000000" pitchFamily="2" charset="2"/>
              <a:buChar char="q"/>
            </a:pPr>
            <a:r>
              <a:rPr lang="el-GR" sz="2400" dirty="0"/>
              <a:t>Μία καταγγελία μπορεί να πραγματοποιηθεί με τους ακόλουθους τρόπους:</a:t>
            </a:r>
          </a:p>
          <a:p>
            <a:pPr algn="just">
              <a:buFont typeface="Wingdings" panose="05000000000000000000" pitchFamily="2" charset="2"/>
              <a:buChar char="ü"/>
            </a:pPr>
            <a:r>
              <a:rPr lang="el-GR" sz="2400" b="1" dirty="0">
                <a:solidFill>
                  <a:srgbClr val="C00000"/>
                </a:solidFill>
              </a:rPr>
              <a:t>Ηλεκτρονική κατάθεση</a:t>
            </a:r>
            <a:r>
              <a:rPr lang="el-GR" sz="2400" dirty="0"/>
              <a:t>, με τη συμπλήρωση της ηλεκτρονικής φόρμας στην ιστοσελίδα </a:t>
            </a:r>
            <a:r>
              <a:rPr lang="en-US" sz="2400" u="sng" dirty="0">
                <a:hlinkClick r:id="rId3"/>
              </a:rPr>
              <a:t>www</a:t>
            </a:r>
            <a:r>
              <a:rPr lang="el-GR" sz="2400" u="sng" dirty="0">
                <a:hlinkClick r:id="rId3"/>
              </a:rPr>
              <a:t>.</a:t>
            </a:r>
            <a:r>
              <a:rPr lang="en-US" sz="2400" u="sng" dirty="0" err="1">
                <a:hlinkClick r:id="rId3"/>
              </a:rPr>
              <a:t>safeline</a:t>
            </a:r>
            <a:r>
              <a:rPr lang="el-GR" sz="2400" u="sng" dirty="0">
                <a:hlinkClick r:id="rId3"/>
              </a:rPr>
              <a:t>.</a:t>
            </a:r>
            <a:r>
              <a:rPr lang="en-US" sz="2400" u="sng" dirty="0">
                <a:hlinkClick r:id="rId3"/>
              </a:rPr>
              <a:t>gr</a:t>
            </a:r>
            <a:r>
              <a:rPr lang="el-GR" sz="2400" u="sng" dirty="0">
                <a:hlinkClick r:id="rId3"/>
              </a:rPr>
              <a:t>/</a:t>
            </a:r>
            <a:r>
              <a:rPr lang="en-US" sz="2400" u="sng" dirty="0">
                <a:hlinkClick r:id="rId3"/>
              </a:rPr>
              <a:t>report</a:t>
            </a:r>
            <a:r>
              <a:rPr lang="el-GR" sz="2400" dirty="0"/>
              <a:t>.</a:t>
            </a:r>
          </a:p>
          <a:p>
            <a:pPr algn="just">
              <a:buFont typeface="Wingdings" panose="05000000000000000000" pitchFamily="2" charset="2"/>
              <a:buChar char="ü"/>
            </a:pPr>
            <a:r>
              <a:rPr lang="el-GR" sz="2400" b="1" dirty="0">
                <a:solidFill>
                  <a:srgbClr val="C00000"/>
                </a:solidFill>
              </a:rPr>
              <a:t>Ηλεκτρονικού ταχυδρομείου</a:t>
            </a:r>
            <a:r>
              <a:rPr lang="el-GR" sz="2400" dirty="0"/>
              <a:t>, με αποστολή </a:t>
            </a:r>
            <a:r>
              <a:rPr lang="en-US" sz="2400" dirty="0"/>
              <a:t>e</a:t>
            </a:r>
            <a:r>
              <a:rPr lang="el-GR" sz="2400" dirty="0"/>
              <a:t>-</a:t>
            </a:r>
            <a:r>
              <a:rPr lang="en-US" sz="2400" dirty="0"/>
              <a:t>mail</a:t>
            </a:r>
            <a:r>
              <a:rPr lang="el-GR" sz="2400" dirty="0"/>
              <a:t> στην ηλεκτρονική διεύθυνση </a:t>
            </a:r>
            <a:r>
              <a:rPr lang="en-US" sz="2400" u="sng" dirty="0">
                <a:hlinkClick r:id="rId4"/>
              </a:rPr>
              <a:t>report</a:t>
            </a:r>
            <a:r>
              <a:rPr lang="el-GR" sz="2400" u="sng" dirty="0">
                <a:hlinkClick r:id="rId4"/>
              </a:rPr>
              <a:t>@</a:t>
            </a:r>
            <a:r>
              <a:rPr lang="en-US" sz="2400" u="sng" dirty="0" err="1">
                <a:hlinkClick r:id="rId4"/>
              </a:rPr>
              <a:t>safeline</a:t>
            </a:r>
            <a:r>
              <a:rPr lang="el-GR" sz="2400" u="sng" dirty="0">
                <a:hlinkClick r:id="rId4"/>
              </a:rPr>
              <a:t>.</a:t>
            </a:r>
            <a:r>
              <a:rPr lang="en-US" sz="2400" u="sng" dirty="0">
                <a:hlinkClick r:id="rId4"/>
              </a:rPr>
              <a:t>gr</a:t>
            </a:r>
            <a:endParaRPr lang="el-GR" sz="2400" dirty="0"/>
          </a:p>
          <a:p>
            <a:pPr algn="just">
              <a:buFont typeface="Wingdings" panose="05000000000000000000" pitchFamily="2" charset="2"/>
              <a:buChar char="ü"/>
            </a:pPr>
            <a:r>
              <a:rPr lang="el-GR" sz="2400" dirty="0" smtClean="0"/>
              <a:t>Στέλνοντας </a:t>
            </a:r>
            <a:r>
              <a:rPr lang="el-GR" sz="2400" b="1" dirty="0">
                <a:solidFill>
                  <a:srgbClr val="C00000"/>
                </a:solidFill>
              </a:rPr>
              <a:t>SMS</a:t>
            </a:r>
            <a:r>
              <a:rPr lang="el-GR" sz="2400" dirty="0"/>
              <a:t>, γράφοντας</a:t>
            </a:r>
            <a:r>
              <a:rPr lang="el-GR" sz="2400" b="1" dirty="0"/>
              <a:t> "</a:t>
            </a:r>
            <a:r>
              <a:rPr lang="el-GR" sz="2400" b="1" dirty="0" err="1"/>
              <a:t>safeLine</a:t>
            </a:r>
            <a:r>
              <a:rPr lang="el-GR" sz="2400" b="1" dirty="0"/>
              <a:t>"</a:t>
            </a:r>
            <a:r>
              <a:rPr lang="el-GR" sz="2400" dirty="0"/>
              <a:t>,</a:t>
            </a:r>
            <a:r>
              <a:rPr lang="el-GR" sz="2400" b="1" dirty="0"/>
              <a:t> </a:t>
            </a:r>
            <a:r>
              <a:rPr lang="el-GR" sz="2400" dirty="0"/>
              <a:t>αφήνοντας κενό, το μήνυμά σας και αποστολή στο </a:t>
            </a:r>
            <a:r>
              <a:rPr lang="el-GR" sz="2400" b="1" dirty="0"/>
              <a:t>54260</a:t>
            </a:r>
            <a:endParaRPr lang="el-GR" sz="2400" dirty="0"/>
          </a:p>
          <a:p>
            <a:pPr>
              <a:buFont typeface="Wingdings" panose="05000000000000000000" pitchFamily="2" charset="2"/>
              <a:buChar char="q"/>
            </a:pPr>
            <a:endParaRPr lang="el-GR" dirty="0"/>
          </a:p>
        </p:txBody>
      </p:sp>
    </p:spTree>
    <p:extLst>
      <p:ext uri="{BB962C8B-B14F-4D97-AF65-F5344CB8AC3E}">
        <p14:creationId xmlns:p14="http://schemas.microsoft.com/office/powerpoint/2010/main" val="1821054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7393" y="354767"/>
            <a:ext cx="8596668" cy="619593"/>
          </a:xfrm>
        </p:spPr>
        <p:txBody>
          <a:bodyPr>
            <a:normAutofit fontScale="90000"/>
          </a:bodyPr>
          <a:lstStyle/>
          <a:p>
            <a:r>
              <a:rPr lang="el-GR" b="1" dirty="0"/>
              <a:t>Η ανοιχτή γραμμή καταγγελιών </a:t>
            </a:r>
            <a:r>
              <a:rPr lang="en-US" b="1" dirty="0" err="1"/>
              <a:t>SafeLine</a:t>
            </a:r>
            <a:endParaRPr lang="el-GR" dirty="0"/>
          </a:p>
        </p:txBody>
      </p:sp>
      <p:sp>
        <p:nvSpPr>
          <p:cNvPr id="3" name="Θέση περιεχομένου 2"/>
          <p:cNvSpPr>
            <a:spLocks noGrp="1"/>
          </p:cNvSpPr>
          <p:nvPr>
            <p:ph idx="1"/>
          </p:nvPr>
        </p:nvSpPr>
        <p:spPr>
          <a:xfrm>
            <a:off x="120376" y="1454727"/>
            <a:ext cx="10402720" cy="5084618"/>
          </a:xfrm>
        </p:spPr>
        <p:txBody>
          <a:bodyPr>
            <a:normAutofit lnSpcReduction="10000"/>
          </a:bodyPr>
          <a:lstStyle/>
          <a:p>
            <a:pPr algn="just"/>
            <a:r>
              <a:rPr lang="el-GR" sz="2400" dirty="0"/>
              <a:t>Οι κατηγορίες αυτές αφορούν τα εγκλήματα που διώκονται αυτεπάγγελτα.</a:t>
            </a:r>
          </a:p>
          <a:p>
            <a:pPr algn="just"/>
            <a:r>
              <a:rPr lang="el-GR" sz="2400" dirty="0"/>
              <a:t>Η γνώση υποβολής μιας καταγγελίας στη </a:t>
            </a:r>
            <a:r>
              <a:rPr lang="en-US" sz="2400" dirty="0" err="1"/>
              <a:t>SafeLine</a:t>
            </a:r>
            <a:r>
              <a:rPr lang="el-GR" sz="2400" dirty="0"/>
              <a:t> είναι πολύ σημαντική και για γονείς και εκπαιδευτικούς καθώς οφείλουν ανά πάσα στιγμή να γνωρίζουν πως να ενεργήσουν και που να απευθυνθούν σε περίπτωση όπου ο μαθητής/ παιδί - έφηβος αναφέρει ότι κάτι άσχημο του συνέβη στο Διαδίκτυο.</a:t>
            </a:r>
          </a:p>
          <a:p>
            <a:pPr algn="just"/>
            <a:r>
              <a:rPr lang="el-GR" sz="2400" dirty="0"/>
              <a:t>Στα χρόνια λειτουργίας ολοένα και αυξάνεται η χρήση καταγγελιών. Τα στατιστικά των τελευταίων ετών καταδεικνύουν ότι μεγάλο ποσοστό καταγγελιών αφορούσε την παραβίαση προσωπικών δεδομένων μέσω συστημάτων κοινωνικής δικτύωσης, οικονομικές απάτες, συκοφαντική δυσφήμηση, ενώ σε μικρότερο ποσοστό εμφανίζονται η απειλή, η παραβίαση πνευματικής ιδιοκτησίας, η διακίνηση παιδικής πορνογραφίας και ο ρατσισμός.</a:t>
            </a:r>
          </a:p>
          <a:p>
            <a:endParaRPr lang="el-GR" dirty="0"/>
          </a:p>
        </p:txBody>
      </p:sp>
    </p:spTree>
    <p:extLst>
      <p:ext uri="{BB962C8B-B14F-4D97-AF65-F5344CB8AC3E}">
        <p14:creationId xmlns:p14="http://schemas.microsoft.com/office/powerpoint/2010/main" val="475428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532908" y="149902"/>
            <a:ext cx="4239492" cy="7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Ο χρήστης εντοπίζει παράνομο περιεχόμενο στο Διαδίκτυο και το καταγγέλλει στη </a:t>
            </a:r>
            <a:r>
              <a:rPr lang="en-US" dirty="0" err="1" smtClean="0"/>
              <a:t>SafeLine</a:t>
            </a:r>
            <a:endParaRPr lang="el-GR" dirty="0"/>
          </a:p>
        </p:txBody>
      </p:sp>
      <p:sp>
        <p:nvSpPr>
          <p:cNvPr id="3" name="Ορθογώνιο 2"/>
          <p:cNvSpPr/>
          <p:nvPr/>
        </p:nvSpPr>
        <p:spPr>
          <a:xfrm>
            <a:off x="3532908" y="1395844"/>
            <a:ext cx="423949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Η </a:t>
            </a:r>
            <a:r>
              <a:rPr lang="en-US" dirty="0" err="1" smtClean="0"/>
              <a:t>SafeLine</a:t>
            </a:r>
            <a:r>
              <a:rPr lang="en-US" dirty="0" smtClean="0"/>
              <a:t> </a:t>
            </a:r>
            <a:r>
              <a:rPr lang="el-GR" dirty="0" smtClean="0"/>
              <a:t> λαμβάνει την καταγγελία και προσπαθεί να εξακριβώσει αν το περιεχόμενο της είναι όντως παράνομο</a:t>
            </a:r>
            <a:endParaRPr lang="el-GR" dirty="0"/>
          </a:p>
        </p:txBody>
      </p:sp>
      <p:sp>
        <p:nvSpPr>
          <p:cNvPr id="4" name="Ορθογώνιο 3"/>
          <p:cNvSpPr/>
          <p:nvPr/>
        </p:nvSpPr>
        <p:spPr>
          <a:xfrm>
            <a:off x="37476" y="2582500"/>
            <a:ext cx="3537678" cy="1136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Η </a:t>
            </a:r>
            <a:r>
              <a:rPr lang="en-US" dirty="0" err="1"/>
              <a:t>SafeLine</a:t>
            </a:r>
            <a:r>
              <a:rPr lang="en-US" dirty="0"/>
              <a:t> </a:t>
            </a:r>
            <a:r>
              <a:rPr lang="el-GR" dirty="0"/>
              <a:t> λαμβάνει την καταγγελία και προσπαθεί να εξακριβώσει αν το περιεχόμενο της είναι όντως παράνομο</a:t>
            </a:r>
          </a:p>
        </p:txBody>
      </p:sp>
      <p:sp>
        <p:nvSpPr>
          <p:cNvPr id="5" name="Ορθογώνιο 4"/>
          <p:cNvSpPr/>
          <p:nvPr/>
        </p:nvSpPr>
        <p:spPr>
          <a:xfrm>
            <a:off x="37476" y="4140576"/>
            <a:ext cx="3125449" cy="1076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Εάν το υλικό προέρχεται από την Ελλάδα, η </a:t>
            </a:r>
            <a:r>
              <a:rPr lang="en-US" dirty="0" err="1" smtClean="0"/>
              <a:t>SafeLine</a:t>
            </a:r>
            <a:r>
              <a:rPr lang="el-GR" dirty="0" smtClean="0"/>
              <a:t> ενημερώνει την Ελληνική Αστυνομία</a:t>
            </a:r>
            <a:r>
              <a:rPr lang="en-US" dirty="0" smtClean="0"/>
              <a:t> </a:t>
            </a:r>
            <a:endParaRPr lang="el-GR" dirty="0"/>
          </a:p>
        </p:txBody>
      </p:sp>
      <p:sp>
        <p:nvSpPr>
          <p:cNvPr id="6" name="Ορθογώνιο 5"/>
          <p:cNvSpPr/>
          <p:nvPr/>
        </p:nvSpPr>
        <p:spPr>
          <a:xfrm>
            <a:off x="37476" y="5638578"/>
            <a:ext cx="3125448" cy="1107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Η Ελληνική Αστυνομία προχωράει σε ενέργειες εντοπισμού των δραστών</a:t>
            </a:r>
            <a:endParaRPr lang="el-GR" dirty="0"/>
          </a:p>
        </p:txBody>
      </p:sp>
      <p:sp>
        <p:nvSpPr>
          <p:cNvPr id="7" name="Ορθογώνιο 6"/>
          <p:cNvSpPr/>
          <p:nvPr/>
        </p:nvSpPr>
        <p:spPr>
          <a:xfrm>
            <a:off x="8295238" y="2390695"/>
            <a:ext cx="291649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 </a:t>
            </a:r>
            <a:r>
              <a:rPr lang="el-GR" dirty="0" smtClean="0"/>
              <a:t>Η </a:t>
            </a:r>
            <a:r>
              <a:rPr lang="en-US" dirty="0" err="1" smtClean="0"/>
              <a:t>SafeLine</a:t>
            </a:r>
            <a:r>
              <a:rPr lang="el-GR" dirty="0" smtClean="0"/>
              <a:t> δεν εντοπίζει παράνομο υλικό και η καταγγελία απορρίπτεται</a:t>
            </a:r>
            <a:r>
              <a:rPr lang="en-US" dirty="0" smtClean="0"/>
              <a:t> </a:t>
            </a:r>
            <a:endParaRPr lang="el-GR" dirty="0"/>
          </a:p>
        </p:txBody>
      </p:sp>
      <p:sp>
        <p:nvSpPr>
          <p:cNvPr id="8" name="Ορθογώνιο 7"/>
          <p:cNvSpPr/>
          <p:nvPr/>
        </p:nvSpPr>
        <p:spPr>
          <a:xfrm>
            <a:off x="8295238" y="3757069"/>
            <a:ext cx="2952152" cy="1205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Εάν δεν υπάρχει </a:t>
            </a:r>
            <a:r>
              <a:rPr lang="el-GR" dirty="0"/>
              <a:t>Α</a:t>
            </a:r>
            <a:r>
              <a:rPr lang="el-GR" dirty="0" smtClean="0"/>
              <a:t>νοιχτή Γραμμή στη χώρα προέλευσης, ενημερώνεται η Ελληνική Αστυνομία </a:t>
            </a:r>
            <a:endParaRPr lang="el-GR" dirty="0"/>
          </a:p>
        </p:txBody>
      </p:sp>
      <p:sp>
        <p:nvSpPr>
          <p:cNvPr id="9" name="Ορθογώνιο 8"/>
          <p:cNvSpPr/>
          <p:nvPr/>
        </p:nvSpPr>
        <p:spPr>
          <a:xfrm>
            <a:off x="8295239" y="5723504"/>
            <a:ext cx="2916494" cy="7595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Η Ελληνική Αστυνομία ενημερώνει την </a:t>
            </a:r>
            <a:r>
              <a:rPr lang="en-US" dirty="0" smtClean="0"/>
              <a:t>Interpol</a:t>
            </a:r>
            <a:endParaRPr lang="el-GR" dirty="0"/>
          </a:p>
        </p:txBody>
      </p:sp>
      <p:sp>
        <p:nvSpPr>
          <p:cNvPr id="11" name="Ορθογώνιο 10"/>
          <p:cNvSpPr/>
          <p:nvPr/>
        </p:nvSpPr>
        <p:spPr>
          <a:xfrm>
            <a:off x="3520758" y="4140576"/>
            <a:ext cx="3872233" cy="1636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smtClean="0"/>
              <a:t>Εάν το περιεχόμενο προέρχεται από το εξωτερικό, ενημερώνεται η αντίστοιχη Ανοιχτή Γραμμή της χώρας προέλευσης, μέσω της κοινής βάσης δεδομένων του </a:t>
            </a:r>
            <a:r>
              <a:rPr lang="en-US" dirty="0" smtClean="0"/>
              <a:t>INHOPE</a:t>
            </a:r>
            <a:endParaRPr lang="el-GR" dirty="0"/>
          </a:p>
        </p:txBody>
      </p:sp>
      <p:cxnSp>
        <p:nvCxnSpPr>
          <p:cNvPr id="13" name="Ευθύγραμμο βέλος σύνδεσης 12"/>
          <p:cNvCxnSpPr>
            <a:stCxn id="2" idx="2"/>
            <a:endCxn id="3" idx="0"/>
          </p:cNvCxnSpPr>
          <p:nvPr/>
        </p:nvCxnSpPr>
        <p:spPr>
          <a:xfrm>
            <a:off x="5652654" y="914400"/>
            <a:ext cx="0" cy="481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Ευθύγραμμο βέλος σύνδεσης 15"/>
          <p:cNvCxnSpPr/>
          <p:nvPr/>
        </p:nvCxnSpPr>
        <p:spPr>
          <a:xfrm flipH="1">
            <a:off x="1781106" y="1795771"/>
            <a:ext cx="1726593" cy="729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Ευθύγραμμο βέλος σύνδεσης 18"/>
          <p:cNvCxnSpPr/>
          <p:nvPr/>
        </p:nvCxnSpPr>
        <p:spPr>
          <a:xfrm>
            <a:off x="7797609" y="1782540"/>
            <a:ext cx="1581462" cy="537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Ευθύγραμμο βέλος σύνδεσης 22"/>
          <p:cNvCxnSpPr/>
          <p:nvPr/>
        </p:nvCxnSpPr>
        <p:spPr>
          <a:xfrm>
            <a:off x="3575154" y="2818151"/>
            <a:ext cx="4720084" cy="132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Ευθύγραμμο βέλος σύνδεσης 25"/>
          <p:cNvCxnSpPr/>
          <p:nvPr/>
        </p:nvCxnSpPr>
        <p:spPr>
          <a:xfrm>
            <a:off x="3607858" y="3114700"/>
            <a:ext cx="1311639" cy="990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Ευθύγραμμο βέλος σύνδεσης 27"/>
          <p:cNvCxnSpPr>
            <a:stCxn id="8" idx="2"/>
            <a:endCxn id="9" idx="0"/>
          </p:cNvCxnSpPr>
          <p:nvPr/>
        </p:nvCxnSpPr>
        <p:spPr>
          <a:xfrm flipH="1">
            <a:off x="9753486" y="4962415"/>
            <a:ext cx="17828" cy="761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Ευθύγραμμο βέλος σύνδεσης 29"/>
          <p:cNvCxnSpPr>
            <a:stCxn id="5" idx="2"/>
            <a:endCxn id="6" idx="0"/>
          </p:cNvCxnSpPr>
          <p:nvPr/>
        </p:nvCxnSpPr>
        <p:spPr>
          <a:xfrm flipH="1">
            <a:off x="1600200" y="5216577"/>
            <a:ext cx="1" cy="4220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654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ΠΡΟΓΡΑΜΜΑ «ΑΡΙΑΔΝΗ»</a:t>
            </a:r>
            <a:endParaRPr lang="el-GR" dirty="0"/>
          </a:p>
        </p:txBody>
      </p:sp>
      <p:sp>
        <p:nvSpPr>
          <p:cNvPr id="3" name="Θέση περιεχομένου 2"/>
          <p:cNvSpPr>
            <a:spLocks noGrp="1"/>
          </p:cNvSpPr>
          <p:nvPr>
            <p:ph idx="1"/>
          </p:nvPr>
        </p:nvSpPr>
        <p:spPr>
          <a:xfrm>
            <a:off x="469515" y="1930400"/>
            <a:ext cx="8959297" cy="3880773"/>
          </a:xfrm>
        </p:spPr>
        <p:txBody>
          <a:bodyPr>
            <a:normAutofit/>
          </a:bodyPr>
          <a:lstStyle/>
          <a:p>
            <a:pPr algn="just"/>
            <a:r>
              <a:rPr lang="el-GR" sz="2400" dirty="0"/>
              <a:t>Πρόγραμμα: «Κατάρτιση Επαγγελματιών Ψυχικής Υγείας για το φαινόμενο του ‘εθισμού’ των εφήβων στο διαδίκτυο καθώς και για τους κινδύνους που αντιμετωπίζουν τα παιδιά και οι έφηβοι από την ανεξέλεγκτη χρήση του διαδικτύου</a:t>
            </a:r>
            <a:r>
              <a:rPr lang="el-GR" sz="2400" dirty="0" smtClean="0"/>
              <a:t>»</a:t>
            </a:r>
          </a:p>
          <a:p>
            <a:pPr marL="0" indent="0" algn="just">
              <a:buNone/>
            </a:pPr>
            <a:endParaRPr lang="el-GR" sz="2400" dirty="0"/>
          </a:p>
          <a:p>
            <a:pPr>
              <a:buFont typeface="Wingdings" panose="05000000000000000000" pitchFamily="2" charset="2"/>
              <a:buChar char="§"/>
            </a:pPr>
            <a:r>
              <a:rPr lang="el-GR" sz="2000" dirty="0" smtClean="0"/>
              <a:t>Εθνικό και Καποδιστριακό Πανεπιστήμιο Αθηνών</a:t>
            </a:r>
          </a:p>
          <a:p>
            <a:pPr>
              <a:buFont typeface="Wingdings" panose="05000000000000000000" pitchFamily="2" charset="2"/>
              <a:buChar char="§"/>
            </a:pPr>
            <a:r>
              <a:rPr lang="el-GR" sz="2000" dirty="0" smtClean="0"/>
              <a:t>Μονάδα </a:t>
            </a:r>
            <a:r>
              <a:rPr lang="el-GR" sz="2000" dirty="0"/>
              <a:t>Εφηβικής Υγείας, Β΄ Παιδιατρική Κλινική Πανεπιστημίου Αθηνών, Νοσοκομείο </a:t>
            </a:r>
            <a:r>
              <a:rPr lang="el-GR" sz="2000" dirty="0" err="1"/>
              <a:t>Παίδων</a:t>
            </a:r>
            <a:r>
              <a:rPr lang="el-GR" sz="2000" dirty="0"/>
              <a:t> Π.&amp; Α. Κυριακού</a:t>
            </a:r>
          </a:p>
        </p:txBody>
      </p:sp>
    </p:spTree>
    <p:extLst>
      <p:ext uri="{BB962C8B-B14F-4D97-AF65-F5344CB8AC3E}">
        <p14:creationId xmlns:p14="http://schemas.microsoft.com/office/powerpoint/2010/main" val="426458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Το Ελληνικό Κέντρο Ασφαλούς Διαδικτύου και η Εκστρατεία </a:t>
            </a:r>
            <a:r>
              <a:rPr lang="en-US" b="1" dirty="0"/>
              <a:t>Safer Internet</a:t>
            </a:r>
            <a:r>
              <a:rPr lang="el-GR" b="1" dirty="0"/>
              <a:t> της Ε.Ε.</a:t>
            </a:r>
            <a:r>
              <a:rPr lang="el-GR" dirty="0"/>
              <a:t/>
            </a:r>
            <a:br>
              <a:rPr lang="el-GR" dirty="0"/>
            </a:br>
            <a:endParaRPr lang="el-GR" dirty="0"/>
          </a:p>
        </p:txBody>
      </p:sp>
      <p:sp>
        <p:nvSpPr>
          <p:cNvPr id="3" name="Θέση περιεχομένου 2"/>
          <p:cNvSpPr>
            <a:spLocks noGrp="1"/>
          </p:cNvSpPr>
          <p:nvPr>
            <p:ph idx="1"/>
          </p:nvPr>
        </p:nvSpPr>
        <p:spPr>
          <a:xfrm>
            <a:off x="314793" y="2160589"/>
            <a:ext cx="9323882" cy="4285181"/>
          </a:xfrm>
        </p:spPr>
        <p:txBody>
          <a:bodyPr>
            <a:normAutofit lnSpcReduction="10000"/>
          </a:bodyPr>
          <a:lstStyle/>
          <a:p>
            <a:pPr algn="just">
              <a:buFont typeface="Wingdings" panose="05000000000000000000" pitchFamily="2" charset="2"/>
              <a:buChar char="q"/>
            </a:pPr>
            <a:r>
              <a:rPr lang="el-GR" sz="2400" dirty="0"/>
              <a:t>Η Ευρωπαϊκή Επιτροπή ασχολείται από το 1996 για την καταπολέμηση του παράνομου και βλαβερού για τα παιδιά-εφήβους περιεχομένου στο διαδίκτυο. </a:t>
            </a:r>
            <a:r>
              <a:rPr lang="en-US" sz="2400" u="sng" dirty="0">
                <a:hlinkClick r:id="rId2"/>
              </a:rPr>
              <a:t>http</a:t>
            </a:r>
            <a:r>
              <a:rPr lang="el-GR" sz="2400" u="sng" dirty="0">
                <a:hlinkClick r:id="rId2"/>
              </a:rPr>
              <a:t>://</a:t>
            </a:r>
            <a:r>
              <a:rPr lang="en-US" sz="2400" u="sng" dirty="0" err="1">
                <a:hlinkClick r:id="rId2"/>
              </a:rPr>
              <a:t>ec</a:t>
            </a:r>
            <a:r>
              <a:rPr lang="el-GR" sz="2400" u="sng" dirty="0">
                <a:hlinkClick r:id="rId2"/>
              </a:rPr>
              <a:t>.</a:t>
            </a:r>
            <a:r>
              <a:rPr lang="en-US" sz="2400" u="sng" dirty="0" err="1">
                <a:hlinkClick r:id="rId2"/>
              </a:rPr>
              <a:t>europa</a:t>
            </a:r>
            <a:r>
              <a:rPr lang="el-GR" sz="2400" u="sng" dirty="0">
                <a:hlinkClick r:id="rId2"/>
              </a:rPr>
              <a:t>.</a:t>
            </a:r>
            <a:r>
              <a:rPr lang="en-US" sz="2400" u="sng" dirty="0" err="1">
                <a:hlinkClick r:id="rId2"/>
              </a:rPr>
              <a:t>eu</a:t>
            </a:r>
            <a:r>
              <a:rPr lang="el-GR" sz="2400" u="sng" dirty="0">
                <a:hlinkClick r:id="rId2"/>
              </a:rPr>
              <a:t>/</a:t>
            </a:r>
            <a:r>
              <a:rPr lang="en-US" sz="2400" u="sng" dirty="0" err="1">
                <a:hlinkClick r:id="rId2"/>
              </a:rPr>
              <a:t>saferinternet</a:t>
            </a:r>
            <a:endParaRPr lang="el-GR" sz="2400" dirty="0"/>
          </a:p>
          <a:p>
            <a:pPr algn="just">
              <a:buFont typeface="Wingdings" panose="05000000000000000000" pitchFamily="2" charset="2"/>
              <a:buChar char="q"/>
            </a:pPr>
            <a:r>
              <a:rPr lang="el-GR" sz="2400" dirty="0"/>
              <a:t>Βασικές συνιστώσες της Ευρωπαϊκής Επιτροπής είναι:</a:t>
            </a:r>
          </a:p>
          <a:p>
            <a:pPr algn="just">
              <a:buFont typeface="Wingdings" panose="05000000000000000000" pitchFamily="2" charset="2"/>
              <a:buChar char="Ø"/>
            </a:pPr>
            <a:r>
              <a:rPr lang="el-GR" sz="2400" dirty="0"/>
              <a:t>Το </a:t>
            </a:r>
            <a:r>
              <a:rPr lang="el-GR" sz="2400" b="1" i="1" dirty="0">
                <a:solidFill>
                  <a:srgbClr val="C00000"/>
                </a:solidFill>
              </a:rPr>
              <a:t>Πρόγραμμα Δράσης </a:t>
            </a:r>
            <a:r>
              <a:rPr lang="el-GR" sz="2400" dirty="0"/>
              <a:t>για τη δημιουργία ασφαλούς διαδικτύου</a:t>
            </a:r>
          </a:p>
          <a:p>
            <a:pPr algn="just">
              <a:buFont typeface="Wingdings" panose="05000000000000000000" pitchFamily="2" charset="2"/>
              <a:buChar char="Ø"/>
            </a:pPr>
            <a:r>
              <a:rPr lang="el-GR" sz="2400" dirty="0"/>
              <a:t>Οι </a:t>
            </a:r>
            <a:r>
              <a:rPr lang="el-GR" sz="2400" b="1" i="1" dirty="0">
                <a:solidFill>
                  <a:srgbClr val="C00000"/>
                </a:solidFill>
              </a:rPr>
              <a:t>νομικοί μηχανισμοί </a:t>
            </a:r>
            <a:r>
              <a:rPr lang="el-GR" sz="2400" dirty="0"/>
              <a:t>και τα έμπρακτα μέτρα για την καταπολέμηση των εγκληματικών ενεργειών στους υπολογιστές και της παιδικής πορνογραφίας</a:t>
            </a:r>
          </a:p>
          <a:p>
            <a:pPr algn="just">
              <a:buFont typeface="Wingdings" panose="05000000000000000000" pitchFamily="2" charset="2"/>
              <a:buChar char="Ø"/>
            </a:pPr>
            <a:r>
              <a:rPr lang="el-GR" sz="2400" dirty="0"/>
              <a:t>Η </a:t>
            </a:r>
            <a:r>
              <a:rPr lang="el-GR" sz="2400" b="1" i="1" dirty="0">
                <a:solidFill>
                  <a:srgbClr val="C00000"/>
                </a:solidFill>
              </a:rPr>
              <a:t>Σύσταση</a:t>
            </a:r>
            <a:r>
              <a:rPr lang="el-GR" sz="2400" dirty="0"/>
              <a:t> για την προστασία των ανηλίκων και την προάσπιση της ανθρώπινης αξιοπρέπειας.</a:t>
            </a:r>
          </a:p>
          <a:p>
            <a:endParaRPr lang="el-GR" dirty="0"/>
          </a:p>
        </p:txBody>
      </p:sp>
    </p:spTree>
    <p:extLst>
      <p:ext uri="{BB962C8B-B14F-4D97-AF65-F5344CB8AC3E}">
        <p14:creationId xmlns:p14="http://schemas.microsoft.com/office/powerpoint/2010/main" val="1734462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Σύσταση και Πρόγραμμα Δράσης</a:t>
            </a:r>
            <a:endParaRPr lang="el-GR" dirty="0"/>
          </a:p>
        </p:txBody>
      </p:sp>
      <p:sp>
        <p:nvSpPr>
          <p:cNvPr id="3" name="Θέση περιεχομένου 2"/>
          <p:cNvSpPr>
            <a:spLocks noGrp="1"/>
          </p:cNvSpPr>
          <p:nvPr>
            <p:ph idx="1"/>
          </p:nvPr>
        </p:nvSpPr>
        <p:spPr>
          <a:xfrm>
            <a:off x="677333" y="1930400"/>
            <a:ext cx="8931361" cy="3880773"/>
          </a:xfrm>
        </p:spPr>
        <p:txBody>
          <a:bodyPr/>
          <a:lstStyle/>
          <a:p>
            <a:pPr algn="just">
              <a:buFont typeface="Wingdings" panose="05000000000000000000" pitchFamily="2" charset="2"/>
              <a:buChar char="q"/>
            </a:pPr>
            <a:r>
              <a:rPr lang="el-GR" sz="2400" dirty="0"/>
              <a:t>Το θεμέλιο της προσέγγισης που υιοθετήθηκε, τόσο στη Σύσταση όσο και στο Πρόγραμμα Δράσης, είναι η </a:t>
            </a:r>
            <a:r>
              <a:rPr lang="el-GR" sz="2400" b="1" dirty="0">
                <a:solidFill>
                  <a:srgbClr val="C00000"/>
                </a:solidFill>
              </a:rPr>
              <a:t>μεταβίβαση των εξουσιών στους χρήστες του Διαδικτύου</a:t>
            </a:r>
            <a:r>
              <a:rPr lang="el-GR" sz="2400" dirty="0"/>
              <a:t>, με την παροχή σε αυτούς τόσο των </a:t>
            </a:r>
            <a:r>
              <a:rPr lang="el-GR" sz="2400" b="1" dirty="0">
                <a:solidFill>
                  <a:srgbClr val="C00000"/>
                </a:solidFill>
              </a:rPr>
              <a:t>πληροφοριών</a:t>
            </a:r>
            <a:r>
              <a:rPr lang="el-GR" sz="2400" dirty="0"/>
              <a:t> σχετικά με το παράνομο και βλαβερό περιεχόμενο όσο και των </a:t>
            </a:r>
            <a:r>
              <a:rPr lang="el-GR" sz="2400" b="1" dirty="0">
                <a:solidFill>
                  <a:srgbClr val="C00000"/>
                </a:solidFill>
              </a:rPr>
              <a:t>λειτουργικών εργαλείων </a:t>
            </a:r>
            <a:r>
              <a:rPr lang="el-GR" sz="2400" dirty="0"/>
              <a:t>που τους επιτρέπουν να τα αντιμετωπίζουν.</a:t>
            </a:r>
          </a:p>
          <a:p>
            <a:pPr marL="0" indent="0">
              <a:buNone/>
            </a:pPr>
            <a:endParaRPr lang="el-GR" dirty="0"/>
          </a:p>
        </p:txBody>
      </p:sp>
    </p:spTree>
    <p:extLst>
      <p:ext uri="{BB962C8B-B14F-4D97-AF65-F5344CB8AC3E}">
        <p14:creationId xmlns:p14="http://schemas.microsoft.com/office/powerpoint/2010/main" val="2513980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931" y="466058"/>
            <a:ext cx="11902191" cy="853076"/>
          </a:xfrm>
        </p:spPr>
        <p:txBody>
          <a:bodyPr/>
          <a:lstStyle/>
          <a:p>
            <a:r>
              <a:rPr lang="el-GR" dirty="0" smtClean="0">
                <a:solidFill>
                  <a:srgbClr val="002060"/>
                </a:solidFill>
              </a:rPr>
              <a:t>Πανευρωπαϊκό </a:t>
            </a:r>
            <a:r>
              <a:rPr lang="el-GR" dirty="0">
                <a:solidFill>
                  <a:srgbClr val="002060"/>
                </a:solidFill>
              </a:rPr>
              <a:t>δίκτυο </a:t>
            </a:r>
            <a:r>
              <a:rPr lang="el-GR" dirty="0" smtClean="0">
                <a:solidFill>
                  <a:srgbClr val="002060"/>
                </a:solidFill>
              </a:rPr>
              <a:t>Πληροφόρησης </a:t>
            </a:r>
            <a:r>
              <a:rPr lang="el-GR" dirty="0">
                <a:solidFill>
                  <a:srgbClr val="002060"/>
                </a:solidFill>
              </a:rPr>
              <a:t>και </a:t>
            </a:r>
            <a:r>
              <a:rPr lang="el-GR" dirty="0" smtClean="0">
                <a:solidFill>
                  <a:srgbClr val="002060"/>
                </a:solidFill>
              </a:rPr>
              <a:t>Εκπαίδευσης</a:t>
            </a:r>
            <a:endParaRPr lang="el-GR" dirty="0">
              <a:solidFill>
                <a:srgbClr val="002060"/>
              </a:solidFill>
            </a:endParaRPr>
          </a:p>
        </p:txBody>
      </p:sp>
      <p:sp>
        <p:nvSpPr>
          <p:cNvPr id="3" name="Θέση περιεχομένου 2"/>
          <p:cNvSpPr>
            <a:spLocks noGrp="1"/>
          </p:cNvSpPr>
          <p:nvPr>
            <p:ph idx="1"/>
          </p:nvPr>
        </p:nvSpPr>
        <p:spPr>
          <a:xfrm>
            <a:off x="314793" y="1487055"/>
            <a:ext cx="10159243" cy="5273963"/>
          </a:xfrm>
        </p:spPr>
        <p:txBody>
          <a:bodyPr>
            <a:normAutofit lnSpcReduction="10000"/>
          </a:bodyPr>
          <a:lstStyle/>
          <a:p>
            <a:pPr algn="just">
              <a:buFont typeface="Wingdings" panose="05000000000000000000" pitchFamily="2" charset="2"/>
              <a:buChar char="q"/>
            </a:pPr>
            <a:r>
              <a:rPr lang="el-GR" sz="2000" dirty="0"/>
              <a:t>Μέσα από αυτήν την προσπάθεια, η Ευρώπη συγχρηματοδοτεί ένα </a:t>
            </a:r>
            <a:r>
              <a:rPr lang="el-GR" sz="2000" b="1" dirty="0">
                <a:solidFill>
                  <a:srgbClr val="C00000"/>
                </a:solidFill>
              </a:rPr>
              <a:t>πανευρωπαϊκό δίκτυο πληροφόρησης και εκπαίδευσης</a:t>
            </a:r>
            <a:r>
              <a:rPr lang="el-GR" sz="2000" dirty="0"/>
              <a:t> σχετικά με τους </a:t>
            </a:r>
            <a:r>
              <a:rPr lang="el-GR" sz="2000" b="1" dirty="0">
                <a:solidFill>
                  <a:srgbClr val="C00000"/>
                </a:solidFill>
              </a:rPr>
              <a:t>κινδύνους</a:t>
            </a:r>
            <a:r>
              <a:rPr lang="el-GR" sz="2000" b="1" dirty="0"/>
              <a:t> </a:t>
            </a:r>
            <a:r>
              <a:rPr lang="el-GR" sz="2000" dirty="0"/>
              <a:t>αλλά και τους </a:t>
            </a:r>
            <a:r>
              <a:rPr lang="el-GR" sz="2000" b="1" dirty="0">
                <a:solidFill>
                  <a:srgbClr val="C00000"/>
                </a:solidFill>
              </a:rPr>
              <a:t>τρόπους που μπορούν να συμβάλουν στην προστασία </a:t>
            </a:r>
            <a:r>
              <a:rPr lang="el-GR" sz="2000" dirty="0"/>
              <a:t>από τις αρνητικές πλευρές του Διαδικτύου, καθώς και ένα </a:t>
            </a:r>
            <a:r>
              <a:rPr lang="el-GR" sz="2000" b="1" dirty="0">
                <a:solidFill>
                  <a:srgbClr val="C00000"/>
                </a:solidFill>
              </a:rPr>
              <a:t>δίκτυο καταγγελίας παράνομου περιεχομένου </a:t>
            </a:r>
            <a:r>
              <a:rPr lang="el-GR" sz="2000" dirty="0"/>
              <a:t>και </a:t>
            </a:r>
            <a:r>
              <a:rPr lang="el-GR" sz="2000" b="1" dirty="0">
                <a:solidFill>
                  <a:srgbClr val="C00000"/>
                </a:solidFill>
              </a:rPr>
              <a:t>παράνομης συμπεριφοράς </a:t>
            </a:r>
            <a:r>
              <a:rPr lang="el-GR" sz="2000" dirty="0"/>
              <a:t>στο διαδίκτυο. </a:t>
            </a:r>
            <a:endParaRPr lang="el-GR" sz="2000" dirty="0" smtClean="0"/>
          </a:p>
          <a:p>
            <a:pPr algn="just">
              <a:buFont typeface="Wingdings" panose="05000000000000000000" pitchFamily="2" charset="2"/>
              <a:buChar char="q"/>
            </a:pPr>
            <a:r>
              <a:rPr lang="el-GR" sz="2000" dirty="0" smtClean="0"/>
              <a:t>Αυτή </a:t>
            </a:r>
            <a:r>
              <a:rPr lang="el-GR" sz="2000" dirty="0"/>
              <a:t>η προσέγγιση είναι βασισμένη σε ορισμένες αρχές:</a:t>
            </a:r>
          </a:p>
          <a:p>
            <a:pPr algn="just">
              <a:buFont typeface="Wingdings" panose="05000000000000000000" pitchFamily="2" charset="2"/>
              <a:buChar char="Ø"/>
            </a:pPr>
            <a:r>
              <a:rPr lang="el-GR" sz="2000" dirty="0"/>
              <a:t>Οι χρήστες και ο επαγγελματικός κλάδος του Διαδικτύου δεν θα πρέπει να υποστούν δυσανάλογη επίδραση.</a:t>
            </a:r>
          </a:p>
          <a:p>
            <a:pPr algn="just">
              <a:buFont typeface="Wingdings" panose="05000000000000000000" pitchFamily="2" charset="2"/>
              <a:buChar char="Ø"/>
            </a:pPr>
            <a:r>
              <a:rPr lang="el-GR" sz="2000" dirty="0"/>
              <a:t>Η </a:t>
            </a:r>
            <a:r>
              <a:rPr lang="el-GR" sz="2000" b="1" dirty="0">
                <a:solidFill>
                  <a:srgbClr val="C00000"/>
                </a:solidFill>
              </a:rPr>
              <a:t>ελευθερία της έκφρασης </a:t>
            </a:r>
            <a:r>
              <a:rPr lang="el-GR" sz="2000" dirty="0"/>
              <a:t>και το δικαίωμα της προσωπικότητας θα πρέπει να είναι σεβαστά.</a:t>
            </a:r>
          </a:p>
          <a:p>
            <a:pPr algn="just">
              <a:buFont typeface="Wingdings" panose="05000000000000000000" pitchFamily="2" charset="2"/>
              <a:buChar char="Ø"/>
            </a:pPr>
            <a:r>
              <a:rPr lang="el-GR" sz="2000" dirty="0"/>
              <a:t>Οι αρχές επιβολής του νόμου θα πρέπει να παραμένουν υπεύθυνες για την ποινική δίωξη και την τιμωρία.</a:t>
            </a:r>
          </a:p>
          <a:p>
            <a:pPr algn="just">
              <a:buFont typeface="Wingdings" panose="05000000000000000000" pitchFamily="2" charset="2"/>
              <a:buChar char="Ø"/>
            </a:pPr>
            <a:r>
              <a:rPr lang="el-GR" sz="2000" b="1" dirty="0">
                <a:solidFill>
                  <a:srgbClr val="C00000"/>
                </a:solidFill>
              </a:rPr>
              <a:t>Το παράνομο υλικό θα πρέπει να αφαιρεθεί </a:t>
            </a:r>
            <a:r>
              <a:rPr lang="el-GR" sz="2000" dirty="0"/>
              <a:t>από τους επαγγελματικούς φορείς που δραστηριοποιούνται στο διαδίκτυο με τη βοήθεια αυτορρυθμιζόμενων οργανισμών (γραμμές συνεχούς βοήθειας, συστήματα επιπέδων αξιολόγησης, που βοηθούν τους χρήστες να αποφύγουν αυτού του είδους το υλικό).</a:t>
            </a:r>
          </a:p>
          <a:p>
            <a:endParaRPr lang="el-GR" dirty="0"/>
          </a:p>
        </p:txBody>
      </p:sp>
    </p:spTree>
    <p:extLst>
      <p:ext uri="{BB962C8B-B14F-4D97-AF65-F5344CB8AC3E}">
        <p14:creationId xmlns:p14="http://schemas.microsoft.com/office/powerpoint/2010/main" val="1088171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Πρόγραμμα Δράσης</a:t>
            </a:r>
            <a:endParaRPr lang="el-GR" dirty="0"/>
          </a:p>
        </p:txBody>
      </p:sp>
      <p:sp>
        <p:nvSpPr>
          <p:cNvPr id="3" name="Θέση περιεχομένου 2"/>
          <p:cNvSpPr>
            <a:spLocks noGrp="1"/>
          </p:cNvSpPr>
          <p:nvPr>
            <p:ph idx="1"/>
          </p:nvPr>
        </p:nvSpPr>
        <p:spPr>
          <a:xfrm>
            <a:off x="512619" y="1773383"/>
            <a:ext cx="9635722" cy="4585854"/>
          </a:xfrm>
        </p:spPr>
        <p:txBody>
          <a:bodyPr>
            <a:normAutofit lnSpcReduction="10000"/>
          </a:bodyPr>
          <a:lstStyle/>
          <a:p>
            <a:pPr algn="just">
              <a:buFont typeface="Wingdings" panose="05000000000000000000" pitchFamily="2" charset="2"/>
              <a:buChar char="q"/>
            </a:pPr>
            <a:r>
              <a:rPr lang="el-GR" sz="2600" b="1" dirty="0">
                <a:solidFill>
                  <a:srgbClr val="C00000"/>
                </a:solidFill>
              </a:rPr>
              <a:t>Βασικός στόχος </a:t>
            </a:r>
            <a:r>
              <a:rPr lang="el-GR" sz="2600" dirty="0"/>
              <a:t>του Προγράμματος Δράσης αποτελεί </a:t>
            </a:r>
            <a:r>
              <a:rPr lang="el-GR" sz="2600" b="1" i="1" dirty="0">
                <a:solidFill>
                  <a:srgbClr val="C00000"/>
                </a:solidFill>
              </a:rPr>
              <a:t>η κινητοποίηση και η πληροφόρηση των γονέων και των </a:t>
            </a:r>
            <a:r>
              <a:rPr lang="el-GR" sz="2600" b="1" i="1" dirty="0" smtClean="0">
                <a:solidFill>
                  <a:srgbClr val="C00000"/>
                </a:solidFill>
              </a:rPr>
              <a:t>εκπαιδευτικών</a:t>
            </a:r>
          </a:p>
          <a:p>
            <a:endParaRPr lang="el-GR" dirty="0"/>
          </a:p>
          <a:p>
            <a:r>
              <a:rPr lang="el-GR" sz="2800" dirty="0"/>
              <a:t>Έρευνα σε </a:t>
            </a:r>
            <a:r>
              <a:rPr lang="el-GR" sz="2800" dirty="0" smtClean="0"/>
              <a:t>εκπαιδευτικούς:</a:t>
            </a:r>
            <a:endParaRPr lang="en-US" sz="2800" dirty="0" smtClean="0"/>
          </a:p>
          <a:p>
            <a:pPr algn="just">
              <a:buFont typeface="Wingdings" panose="05000000000000000000" pitchFamily="2" charset="2"/>
              <a:buChar char="Ø"/>
            </a:pPr>
            <a:r>
              <a:rPr lang="el-GR" sz="2400" dirty="0" smtClean="0"/>
              <a:t>Η έρευνα πραγματοποιήθηκε διαδικτυακά </a:t>
            </a:r>
            <a:r>
              <a:rPr lang="el-GR" sz="2400" dirty="0"/>
              <a:t>σε δείγμα </a:t>
            </a:r>
            <a:r>
              <a:rPr lang="el-GR" sz="2400" dirty="0" smtClean="0"/>
              <a:t>2.319</a:t>
            </a:r>
            <a:r>
              <a:rPr lang="el-GR" sz="2400" dirty="0"/>
              <a:t/>
            </a:r>
            <a:br>
              <a:rPr lang="el-GR" sz="2400" dirty="0"/>
            </a:br>
            <a:r>
              <a:rPr lang="el-GR" sz="2400" dirty="0"/>
              <a:t>εκπαιδευτικών από το Μάιο έως τον Οκτώβριο του 2011.</a:t>
            </a:r>
          </a:p>
          <a:p>
            <a:pPr algn="just">
              <a:buFont typeface="Wingdings" panose="05000000000000000000" pitchFamily="2" charset="2"/>
              <a:buChar char="Ø"/>
            </a:pPr>
            <a:r>
              <a:rPr lang="el-GR" sz="2400" dirty="0"/>
              <a:t>Ένα από τα βασικά συμπεράσματα της έρευνας είναι ότι η εκπαίδευση των ανήλικων χρηστών γύρω από την υπεύθυνη και ασφαλή χρήση της τεχνολογίας είναι ευθύνη γονέων και εκπαιδευτικών. </a:t>
            </a:r>
            <a:endParaRPr lang="el-GR" sz="2400" dirty="0" smtClean="0"/>
          </a:p>
          <a:p>
            <a:endParaRPr lang="el-GR" dirty="0"/>
          </a:p>
          <a:p>
            <a:pPr marL="0" indent="0">
              <a:buNone/>
            </a:pPr>
            <a:endParaRPr lang="el-GR" dirty="0"/>
          </a:p>
        </p:txBody>
      </p:sp>
    </p:spTree>
    <p:extLst>
      <p:ext uri="{BB962C8B-B14F-4D97-AF65-F5344CB8AC3E}">
        <p14:creationId xmlns:p14="http://schemas.microsoft.com/office/powerpoint/2010/main" val="1534058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8789" y="133927"/>
            <a:ext cx="8596668" cy="669637"/>
          </a:xfrm>
        </p:spPr>
        <p:txBody>
          <a:bodyPr/>
          <a:lstStyle/>
          <a:p>
            <a:r>
              <a:rPr lang="el-GR" dirty="0" smtClean="0"/>
              <a:t>Έρευνα σε εκπαιδευτικούς</a:t>
            </a:r>
            <a:endParaRPr lang="el-GR" dirty="0"/>
          </a:p>
        </p:txBody>
      </p:sp>
      <p:sp>
        <p:nvSpPr>
          <p:cNvPr id="3" name="Θέση περιεχομένου 2"/>
          <p:cNvSpPr>
            <a:spLocks noGrp="1"/>
          </p:cNvSpPr>
          <p:nvPr>
            <p:ph idx="1"/>
          </p:nvPr>
        </p:nvSpPr>
        <p:spPr>
          <a:xfrm>
            <a:off x="-1" y="803564"/>
            <a:ext cx="10897850" cy="6054436"/>
          </a:xfrm>
        </p:spPr>
        <p:txBody>
          <a:bodyPr>
            <a:noAutofit/>
          </a:bodyPr>
          <a:lstStyle/>
          <a:p>
            <a:pPr>
              <a:buFont typeface="Wingdings" panose="05000000000000000000" pitchFamily="2" charset="2"/>
              <a:buChar char="q"/>
            </a:pPr>
            <a:r>
              <a:rPr lang="el-GR" sz="2200" dirty="0"/>
              <a:t>Συγκεκριμένα, σύμφωνα με τα στοιχεία της έρευνας</a:t>
            </a:r>
            <a:r>
              <a:rPr lang="el-GR" sz="2200" dirty="0" smtClean="0"/>
              <a:t>:</a:t>
            </a:r>
            <a:endParaRPr lang="en-US" sz="2200" dirty="0" smtClean="0"/>
          </a:p>
          <a:p>
            <a:pPr algn="just">
              <a:buFont typeface="Wingdings" panose="05000000000000000000" pitchFamily="2" charset="2"/>
              <a:buChar char="ü"/>
            </a:pPr>
            <a:r>
              <a:rPr lang="el-GR" sz="2200" dirty="0" smtClean="0"/>
              <a:t>Οι </a:t>
            </a:r>
            <a:r>
              <a:rPr lang="el-GR" sz="2200" dirty="0"/>
              <a:t>εννέα στους δέκα </a:t>
            </a:r>
            <a:r>
              <a:rPr lang="el-GR" sz="2200" dirty="0" smtClean="0"/>
              <a:t>κρίνουν </a:t>
            </a:r>
            <a:r>
              <a:rPr lang="el-GR" sz="2200" dirty="0"/>
              <a:t>ότι όλοι οι εκπαιδευτικοί </a:t>
            </a:r>
            <a:r>
              <a:rPr lang="el-GR" sz="2200" dirty="0" smtClean="0"/>
              <a:t>- και </a:t>
            </a:r>
            <a:r>
              <a:rPr lang="el-GR" sz="2200" dirty="0"/>
              <a:t>όχι μόνο οι καθηγητές </a:t>
            </a:r>
            <a:r>
              <a:rPr lang="el-GR" sz="2200" dirty="0" smtClean="0"/>
              <a:t>Πληροφορικής - </a:t>
            </a:r>
            <a:r>
              <a:rPr lang="el-GR" sz="2200" dirty="0"/>
              <a:t>μπορούν να διδάξουν </a:t>
            </a:r>
            <a:r>
              <a:rPr lang="el-GR" sz="2200" dirty="0" smtClean="0"/>
              <a:t>την </a:t>
            </a:r>
            <a:r>
              <a:rPr lang="el-GR" sz="2200" dirty="0"/>
              <a:t>υπεύθυνη και ασφαλή χρήση του Διαδικτύου</a:t>
            </a:r>
            <a:r>
              <a:rPr lang="el-GR" sz="2200" dirty="0" smtClean="0"/>
              <a:t>.</a:t>
            </a:r>
            <a:endParaRPr lang="en-US" sz="2200" dirty="0" smtClean="0"/>
          </a:p>
          <a:p>
            <a:pPr algn="just">
              <a:buFont typeface="Wingdings" panose="05000000000000000000" pitchFamily="2" charset="2"/>
              <a:buChar char="ü"/>
            </a:pPr>
            <a:r>
              <a:rPr lang="el-GR" sz="2200" dirty="0" smtClean="0"/>
              <a:t>Οι </a:t>
            </a:r>
            <a:r>
              <a:rPr lang="el-GR" sz="2200" dirty="0"/>
              <a:t>επτά στους δέκα </a:t>
            </a:r>
            <a:r>
              <a:rPr lang="el-GR" sz="2200" dirty="0" smtClean="0"/>
              <a:t>κρίνουν </a:t>
            </a:r>
            <a:r>
              <a:rPr lang="el-GR" sz="2200" dirty="0"/>
              <a:t>ότι η εκπαίδευση γύρω από την υπεύθυνη και ασφαλή χρήση του Διαδικτύου πρέπει να ξεκινά στο δημοτικό. Ωστόσο, ένας στους τέσσερις (25%) απαντά ότι η εκπαίδευση πρέπει να ξεκινά στο νηπιαγωγείο. </a:t>
            </a:r>
            <a:endParaRPr lang="en-US" sz="2200" dirty="0" smtClean="0"/>
          </a:p>
          <a:p>
            <a:pPr algn="just">
              <a:buFont typeface="Wingdings" panose="05000000000000000000" pitchFamily="2" charset="2"/>
              <a:buChar char="ü"/>
            </a:pPr>
            <a:r>
              <a:rPr lang="el-GR" sz="2200" dirty="0" smtClean="0"/>
              <a:t>Μόνο </a:t>
            </a:r>
            <a:r>
              <a:rPr lang="el-GR" sz="2200" dirty="0"/>
              <a:t>οι 3 στους 10 εκπαιδευτικούς θεωρούν ότι η ασφαλής και υπεύθυνη χρήση του Διαδικτύου και γενικώς των </a:t>
            </a:r>
            <a:r>
              <a:rPr lang="el-GR" sz="2200" dirty="0" err="1"/>
              <a:t>online</a:t>
            </a:r>
            <a:r>
              <a:rPr lang="el-GR" sz="2200" dirty="0"/>
              <a:t> τεχνολογιών διδάσκεται επαρκώς στο σχολείο τους, γι' αυτό το λόγο δεν συμφωνούν στην καθιέρωση σχετικού </a:t>
            </a:r>
            <a:r>
              <a:rPr lang="el-GR" sz="2200" dirty="0" smtClean="0"/>
              <a:t>μαθήματος. Επίσης, </a:t>
            </a:r>
            <a:r>
              <a:rPr lang="el-GR" sz="2200" dirty="0"/>
              <a:t>ένα σημαντικό ποσοστό (33%) των εκπαιδευτικών αναφέρει ως εμπόδιο την έλλειψη υλικοτεχνικής υποδομής στα σχολεία, στον «αγώνα» υπέρ της ασφαλούς χρήσης του Διαδικτύου</a:t>
            </a:r>
            <a:r>
              <a:rPr lang="el-GR" sz="2200" dirty="0" smtClean="0"/>
              <a:t>.</a:t>
            </a:r>
            <a:endParaRPr lang="en-US" sz="2200" dirty="0" smtClean="0"/>
          </a:p>
          <a:p>
            <a:pPr algn="just">
              <a:buFont typeface="Wingdings" panose="05000000000000000000" pitchFamily="2" charset="2"/>
              <a:buChar char="ü"/>
            </a:pPr>
            <a:r>
              <a:rPr lang="el-GR" sz="2200" dirty="0" smtClean="0"/>
              <a:t>Το </a:t>
            </a:r>
            <a:r>
              <a:rPr lang="el-GR" sz="2200" dirty="0"/>
              <a:t>28% των εκπαιδευτικών </a:t>
            </a:r>
            <a:r>
              <a:rPr lang="el-GR" sz="2200" dirty="0" smtClean="0"/>
              <a:t>δίνει </a:t>
            </a:r>
            <a:r>
              <a:rPr lang="el-GR" sz="2200" dirty="0"/>
              <a:t>απαντήσεις του τύπου «Δεν μου μένει χρόνος να διδάξω τέτοια ζητήματα» και 10% «Δεν έχω υποστήριξη από τους γονείς των μαθητών μου».</a:t>
            </a:r>
          </a:p>
          <a:p>
            <a:pPr marL="0" indent="0">
              <a:buNone/>
            </a:pPr>
            <a:r>
              <a:rPr lang="el-GR" sz="2000" dirty="0"/>
              <a:t/>
            </a:r>
            <a:br>
              <a:rPr lang="el-GR" sz="2000" dirty="0"/>
            </a:br>
            <a:endParaRPr lang="el-GR" sz="2000" dirty="0"/>
          </a:p>
        </p:txBody>
      </p:sp>
    </p:spTree>
    <p:extLst>
      <p:ext uri="{BB962C8B-B14F-4D97-AF65-F5344CB8AC3E}">
        <p14:creationId xmlns:p14="http://schemas.microsoft.com/office/powerpoint/2010/main" val="4243726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62344" y="459699"/>
            <a:ext cx="8596668" cy="754504"/>
          </a:xfrm>
        </p:spPr>
        <p:txBody>
          <a:bodyPr/>
          <a:lstStyle/>
          <a:p>
            <a:r>
              <a:rPr lang="el-GR" dirty="0" smtClean="0"/>
              <a:t>Εθνικά Κέντρα Ασφαλούς Διαδικτύου</a:t>
            </a:r>
            <a:endParaRPr lang="el-GR" dirty="0"/>
          </a:p>
        </p:txBody>
      </p:sp>
      <p:sp>
        <p:nvSpPr>
          <p:cNvPr id="3" name="Θέση περιεχομένου 2"/>
          <p:cNvSpPr>
            <a:spLocks noGrp="1"/>
          </p:cNvSpPr>
          <p:nvPr>
            <p:ph idx="1"/>
          </p:nvPr>
        </p:nvSpPr>
        <p:spPr>
          <a:xfrm>
            <a:off x="299803" y="1454046"/>
            <a:ext cx="9758597" cy="5246557"/>
          </a:xfrm>
        </p:spPr>
        <p:txBody>
          <a:bodyPr>
            <a:normAutofit/>
          </a:bodyPr>
          <a:lstStyle/>
          <a:p>
            <a:pPr algn="just">
              <a:buFont typeface="Wingdings" panose="05000000000000000000" pitchFamily="2" charset="2"/>
              <a:buChar char="Ø"/>
            </a:pPr>
            <a:r>
              <a:rPr lang="el-GR" sz="2400" dirty="0" smtClean="0"/>
              <a:t>Από το 2004 λειτουργούν με τη συγχρηματοδότηση της Ε.Ε. τα Εθνικά Κέντρα Ασφαλούς Διαδικτύου σε όλες της χώρες της Ευρώπης υλοποιώντας εκστρατείες ενημέρωσης και παρέχοντας υπηρεσίες καταγγελίας παράνομου περιεχομένου/ παράνομης συμπεριφοράς και γραμμές βοήθειας.</a:t>
            </a:r>
          </a:p>
          <a:p>
            <a:pPr algn="just">
              <a:buFont typeface="Wingdings" panose="05000000000000000000" pitchFamily="2" charset="2"/>
              <a:buChar char="Ø"/>
            </a:pPr>
            <a:r>
              <a:rPr lang="el-GR" sz="2400" dirty="0" smtClean="0"/>
              <a:t>Σήμερα λειτουργούν 30 Εθνικά Κέντρα σε όλα τα κράτη–μέλη της Ε.Ε., την Ισλανδία, τη Νορβηγία και τη Ρωσία.</a:t>
            </a:r>
          </a:p>
          <a:p>
            <a:pPr algn="just">
              <a:buFont typeface="Wingdings" panose="05000000000000000000" pitchFamily="2" charset="2"/>
              <a:buChar char="Ø"/>
            </a:pPr>
            <a:r>
              <a:rPr lang="el-GR" sz="2400" dirty="0" smtClean="0"/>
              <a:t>Το </a:t>
            </a:r>
            <a:r>
              <a:rPr lang="el-GR" sz="2400" dirty="0"/>
              <a:t>Ελληνικό Κέντρο αποτελεί από 2004 τον Εθνικό Εκπρόσωπο του </a:t>
            </a:r>
            <a:r>
              <a:rPr lang="el-GR" sz="2400" dirty="0" err="1"/>
              <a:t>Πανευρωπαικού</a:t>
            </a:r>
            <a:r>
              <a:rPr lang="el-GR" sz="2400" dirty="0"/>
              <a:t> Δικτύου Εθνικών Κέντρων Ενημέρωσης και Επαγρύπνησης </a:t>
            </a:r>
            <a:r>
              <a:rPr lang="en-US" sz="2400" dirty="0"/>
              <a:t>INSAFE</a:t>
            </a:r>
            <a:r>
              <a:rPr lang="el-GR" sz="2400" dirty="0"/>
              <a:t>, καθώς και το παγκόσμιο Δίκτυο </a:t>
            </a:r>
            <a:r>
              <a:rPr lang="en-US" sz="2400" dirty="0" smtClean="0"/>
              <a:t>INHOPE</a:t>
            </a:r>
            <a:r>
              <a:rPr lang="el-GR" sz="2400" dirty="0" smtClean="0"/>
              <a:t> (</a:t>
            </a:r>
            <a:r>
              <a:rPr lang="en-US" sz="2400" u="sng" dirty="0" smtClean="0">
                <a:hlinkClick r:id="rId2"/>
              </a:rPr>
              <a:t>http</a:t>
            </a:r>
            <a:r>
              <a:rPr lang="el-GR" sz="2400" u="sng" dirty="0">
                <a:hlinkClick r:id="rId2"/>
              </a:rPr>
              <a:t>://</a:t>
            </a:r>
            <a:r>
              <a:rPr lang="en-US" sz="2400" u="sng" dirty="0">
                <a:hlinkClick r:id="rId2"/>
              </a:rPr>
              <a:t>www</a:t>
            </a:r>
            <a:r>
              <a:rPr lang="el-GR" sz="2400" u="sng" dirty="0">
                <a:hlinkClick r:id="rId2"/>
              </a:rPr>
              <a:t>.</a:t>
            </a:r>
            <a:r>
              <a:rPr lang="en-US" sz="2400" u="sng" dirty="0" err="1">
                <a:hlinkClick r:id="rId2"/>
              </a:rPr>
              <a:t>inhope</a:t>
            </a:r>
            <a:r>
              <a:rPr lang="el-GR" sz="2400" u="sng" dirty="0">
                <a:hlinkClick r:id="rId2"/>
              </a:rPr>
              <a:t>.</a:t>
            </a:r>
            <a:r>
              <a:rPr lang="en-US" sz="2400" u="sng" dirty="0" smtClean="0">
                <a:hlinkClick r:id="rId2"/>
              </a:rPr>
              <a:t>org</a:t>
            </a:r>
            <a:r>
              <a:rPr lang="el-GR" sz="2400" dirty="0" smtClean="0"/>
              <a:t>), </a:t>
            </a:r>
            <a:r>
              <a:rPr lang="el-GR" sz="2400" dirty="0"/>
              <a:t>που είναι ο Παγκόσμιος Σύνδεσμος Ανοιχτών Γραμμών καταγγελίας παράνομου περιεχομένου στο Διαδίκτυο.</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432842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332509"/>
            <a:ext cx="8596668" cy="1320800"/>
          </a:xfrm>
        </p:spPr>
        <p:txBody>
          <a:bodyPr>
            <a:normAutofit fontScale="90000"/>
          </a:bodyPr>
          <a:lstStyle/>
          <a:p>
            <a:r>
              <a:rPr lang="el-GR" dirty="0"/>
              <a:t>Το Ελληνικό Κέντρο Ασφαλούς Διαδικτύου αποτελείται από τρεις άξονες δράσης:</a:t>
            </a:r>
            <a:br>
              <a:rPr lang="el-GR" dirty="0"/>
            </a:br>
            <a:endParaRPr lang="el-GR" dirty="0"/>
          </a:p>
        </p:txBody>
      </p:sp>
      <p:sp>
        <p:nvSpPr>
          <p:cNvPr id="3" name="Θέση περιεχομένου 2"/>
          <p:cNvSpPr>
            <a:spLocks noGrp="1"/>
          </p:cNvSpPr>
          <p:nvPr>
            <p:ph idx="1"/>
          </p:nvPr>
        </p:nvSpPr>
        <p:spPr>
          <a:xfrm>
            <a:off x="677334" y="1780498"/>
            <a:ext cx="8596668" cy="4553527"/>
          </a:xfrm>
        </p:spPr>
        <p:txBody>
          <a:bodyPr>
            <a:normAutofit lnSpcReduction="10000"/>
          </a:bodyPr>
          <a:lstStyle/>
          <a:p>
            <a:pPr algn="just"/>
            <a:r>
              <a:rPr lang="en-US" sz="2200" b="1" i="1" dirty="0">
                <a:solidFill>
                  <a:srgbClr val="C00000"/>
                </a:solidFill>
              </a:rPr>
              <a:t>Saferinternet</a:t>
            </a:r>
            <a:r>
              <a:rPr lang="el-GR" sz="2200" b="1" i="1" dirty="0">
                <a:solidFill>
                  <a:srgbClr val="C00000"/>
                </a:solidFill>
              </a:rPr>
              <a:t>.</a:t>
            </a:r>
            <a:r>
              <a:rPr lang="en-US" sz="2200" b="1" i="1" dirty="0">
                <a:solidFill>
                  <a:srgbClr val="C00000"/>
                </a:solidFill>
              </a:rPr>
              <a:t>gr</a:t>
            </a:r>
            <a:r>
              <a:rPr lang="el-GR" sz="2200" dirty="0"/>
              <a:t>: Δράση ενημέρωσης και επαγρύπνησης γύρω από την ασφαλή και ορθή χρήση των </a:t>
            </a:r>
            <a:r>
              <a:rPr lang="el-GR" sz="2200" dirty="0" err="1"/>
              <a:t>διαδραστικών</a:t>
            </a:r>
            <a:r>
              <a:rPr lang="el-GR" sz="2200" dirty="0"/>
              <a:t> τεχνολογιών και γύρω από την προστασία των ανηλίκων από παράνομο και επιβλαβές περιεχόμενο στο Διαδίκτυο </a:t>
            </a:r>
            <a:r>
              <a:rPr lang="en-US" sz="2200" u="sng" dirty="0">
                <a:hlinkClick r:id="rId2"/>
              </a:rPr>
              <a:t>http</a:t>
            </a:r>
            <a:r>
              <a:rPr lang="el-GR" sz="2200" u="sng" dirty="0">
                <a:hlinkClick r:id="rId2"/>
              </a:rPr>
              <a:t>://</a:t>
            </a:r>
            <a:r>
              <a:rPr lang="en-US" sz="2200" u="sng" dirty="0">
                <a:hlinkClick r:id="rId2"/>
              </a:rPr>
              <a:t>www</a:t>
            </a:r>
            <a:r>
              <a:rPr lang="el-GR" sz="2200" u="sng" dirty="0">
                <a:hlinkClick r:id="rId2"/>
              </a:rPr>
              <a:t>.</a:t>
            </a:r>
            <a:r>
              <a:rPr lang="en-US" sz="2200" u="sng" dirty="0" err="1">
                <a:hlinkClick r:id="rId2"/>
              </a:rPr>
              <a:t>saferinternet</a:t>
            </a:r>
            <a:r>
              <a:rPr lang="el-GR" sz="2200" u="sng" dirty="0">
                <a:hlinkClick r:id="rId2"/>
              </a:rPr>
              <a:t>.</a:t>
            </a:r>
            <a:r>
              <a:rPr lang="en-US" sz="2200" u="sng" dirty="0">
                <a:hlinkClick r:id="rId2"/>
              </a:rPr>
              <a:t>gr</a:t>
            </a:r>
            <a:endParaRPr lang="el-GR" sz="2200" dirty="0"/>
          </a:p>
          <a:p>
            <a:pPr algn="just"/>
            <a:r>
              <a:rPr lang="en-US" sz="2200" b="1" i="1" dirty="0" err="1">
                <a:solidFill>
                  <a:srgbClr val="C00000"/>
                </a:solidFill>
              </a:rPr>
              <a:t>SafeLine</a:t>
            </a:r>
            <a:r>
              <a:rPr lang="el-GR" sz="2200" b="1" i="1" dirty="0">
                <a:solidFill>
                  <a:srgbClr val="C00000"/>
                </a:solidFill>
              </a:rPr>
              <a:t>.</a:t>
            </a:r>
            <a:r>
              <a:rPr lang="en-US" sz="2200" b="1" i="1" dirty="0">
                <a:solidFill>
                  <a:srgbClr val="C00000"/>
                </a:solidFill>
              </a:rPr>
              <a:t>gr</a:t>
            </a:r>
            <a:r>
              <a:rPr lang="el-GR" sz="2200" dirty="0"/>
              <a:t>: Ανοιχτή γραμμή που δέχεται καταγγελίες για παράνομο περιεχόμενο ή παράνομη συμπεριφορά στο Διαδίκτυο </a:t>
            </a:r>
            <a:r>
              <a:rPr lang="en-US" sz="2200" u="sng" dirty="0">
                <a:hlinkClick r:id="rId3"/>
              </a:rPr>
              <a:t>http</a:t>
            </a:r>
            <a:r>
              <a:rPr lang="el-GR" sz="2200" u="sng" dirty="0">
                <a:hlinkClick r:id="rId3"/>
              </a:rPr>
              <a:t>://</a:t>
            </a:r>
            <a:r>
              <a:rPr lang="en-US" sz="2200" u="sng" dirty="0">
                <a:hlinkClick r:id="rId3"/>
              </a:rPr>
              <a:t>www</a:t>
            </a:r>
            <a:r>
              <a:rPr lang="el-GR" sz="2200" u="sng" dirty="0">
                <a:hlinkClick r:id="rId3"/>
              </a:rPr>
              <a:t>.</a:t>
            </a:r>
            <a:r>
              <a:rPr lang="en-US" sz="2200" u="sng" dirty="0" err="1">
                <a:hlinkClick r:id="rId3"/>
              </a:rPr>
              <a:t>safeline</a:t>
            </a:r>
            <a:r>
              <a:rPr lang="el-GR" sz="2200" u="sng" dirty="0">
                <a:hlinkClick r:id="rId3"/>
              </a:rPr>
              <a:t>.</a:t>
            </a:r>
            <a:r>
              <a:rPr lang="en-US" sz="2200" u="sng" dirty="0">
                <a:hlinkClick r:id="rId3"/>
              </a:rPr>
              <a:t>gr</a:t>
            </a:r>
            <a:endParaRPr lang="el-GR" sz="2200" dirty="0"/>
          </a:p>
          <a:p>
            <a:pPr algn="just"/>
            <a:r>
              <a:rPr lang="el-GR" sz="2200" b="1" dirty="0" err="1">
                <a:solidFill>
                  <a:srgbClr val="C00000"/>
                </a:solidFill>
              </a:rPr>
              <a:t>ΥποΣΤΗΡΙΖΩ</a:t>
            </a:r>
            <a:r>
              <a:rPr lang="el-GR" sz="2200" dirty="0"/>
              <a:t>: Γραμμή βοήθειας </a:t>
            </a:r>
            <a:r>
              <a:rPr lang="el-GR" sz="2200" b="1" dirty="0">
                <a:solidFill>
                  <a:srgbClr val="C00000"/>
                </a:solidFill>
              </a:rPr>
              <a:t>8001180015</a:t>
            </a:r>
            <a:r>
              <a:rPr lang="el-GR" sz="2200" dirty="0"/>
              <a:t> για παιδιά και εφήβους, η οποία υλοποιείται από τη Μονάδα Εφηβικής Υγείας, Β΄ Παιδιατρική Κλινική Πανεπιστημίου Αθηνών, Νοσοκομείο </a:t>
            </a:r>
            <a:r>
              <a:rPr lang="el-GR" sz="2200" dirty="0" err="1"/>
              <a:t>Παίδων</a:t>
            </a:r>
            <a:r>
              <a:rPr lang="el-GR" sz="2200" dirty="0"/>
              <a:t> Π.&amp; Α. Κυριακού </a:t>
            </a:r>
            <a:r>
              <a:rPr lang="en-US" sz="2200" u="sng" dirty="0">
                <a:hlinkClick r:id="rId4"/>
              </a:rPr>
              <a:t>http</a:t>
            </a:r>
            <a:r>
              <a:rPr lang="el-GR" sz="2200" u="sng" dirty="0">
                <a:hlinkClick r:id="rId4"/>
              </a:rPr>
              <a:t>://</a:t>
            </a:r>
            <a:r>
              <a:rPr lang="en-US" sz="2200" u="sng" dirty="0">
                <a:hlinkClick r:id="rId4"/>
              </a:rPr>
              <a:t>www</a:t>
            </a:r>
            <a:r>
              <a:rPr lang="el-GR" sz="2200" u="sng" dirty="0">
                <a:hlinkClick r:id="rId4"/>
              </a:rPr>
              <a:t>.</a:t>
            </a:r>
            <a:r>
              <a:rPr lang="en-US" sz="2200" u="sng" dirty="0" err="1">
                <a:hlinkClick r:id="rId4"/>
              </a:rPr>
              <a:t>saferinternet</a:t>
            </a:r>
            <a:r>
              <a:rPr lang="el-GR" sz="2200" u="sng" dirty="0">
                <a:hlinkClick r:id="rId4"/>
              </a:rPr>
              <a:t>.</a:t>
            </a:r>
            <a:r>
              <a:rPr lang="en-US" sz="2200" u="sng" dirty="0">
                <a:hlinkClick r:id="rId4"/>
              </a:rPr>
              <a:t>gr</a:t>
            </a:r>
            <a:r>
              <a:rPr lang="el-GR" sz="2200" u="sng" dirty="0">
                <a:hlinkClick r:id="rId4"/>
              </a:rPr>
              <a:t>/</a:t>
            </a:r>
            <a:r>
              <a:rPr lang="en-US" sz="2200" u="sng" dirty="0">
                <a:hlinkClick r:id="rId4"/>
              </a:rPr>
              <a:t>helpline</a:t>
            </a:r>
            <a:r>
              <a:rPr lang="el-GR" sz="2200" dirty="0"/>
              <a:t>, </a:t>
            </a:r>
            <a:r>
              <a:rPr lang="en-US" sz="2200" u="sng" dirty="0">
                <a:hlinkClick r:id="rId5"/>
              </a:rPr>
              <a:t>http</a:t>
            </a:r>
            <a:r>
              <a:rPr lang="el-GR" sz="2200" u="sng" dirty="0">
                <a:hlinkClick r:id="rId5"/>
              </a:rPr>
              <a:t>://</a:t>
            </a:r>
            <a:r>
              <a:rPr lang="en-US" sz="2200" u="sng" dirty="0">
                <a:hlinkClick r:id="rId5"/>
              </a:rPr>
              <a:t>www</a:t>
            </a:r>
            <a:r>
              <a:rPr lang="el-GR" sz="2200" u="sng" dirty="0">
                <a:hlinkClick r:id="rId5"/>
              </a:rPr>
              <a:t>.</a:t>
            </a:r>
            <a:r>
              <a:rPr lang="en-US" sz="2200" u="sng" dirty="0">
                <a:hlinkClick r:id="rId5"/>
              </a:rPr>
              <a:t>youth</a:t>
            </a:r>
            <a:r>
              <a:rPr lang="el-GR" sz="2200" u="sng" dirty="0">
                <a:hlinkClick r:id="rId5"/>
              </a:rPr>
              <a:t>-</a:t>
            </a:r>
            <a:r>
              <a:rPr lang="en-US" sz="2200" u="sng" dirty="0">
                <a:hlinkClick r:id="rId5"/>
              </a:rPr>
              <a:t>health</a:t>
            </a:r>
            <a:r>
              <a:rPr lang="el-GR" sz="2200" u="sng" dirty="0">
                <a:hlinkClick r:id="rId5"/>
              </a:rPr>
              <a:t>.</a:t>
            </a:r>
            <a:r>
              <a:rPr lang="en-US" sz="2200" u="sng" dirty="0">
                <a:hlinkClick r:id="rId5"/>
              </a:rPr>
              <a:t>gr</a:t>
            </a:r>
            <a:endParaRPr lang="el-GR" sz="2200" dirty="0"/>
          </a:p>
          <a:p>
            <a:endParaRPr lang="el-GR" dirty="0"/>
          </a:p>
        </p:txBody>
      </p:sp>
    </p:spTree>
    <p:extLst>
      <p:ext uri="{BB962C8B-B14F-4D97-AF65-F5344CB8AC3E}">
        <p14:creationId xmlns:p14="http://schemas.microsoft.com/office/powerpoint/2010/main" val="3513979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767</TotalTime>
  <Words>1445</Words>
  <Application>Microsoft Office PowerPoint</Application>
  <PresentationFormat>Ευρεία οθόνη</PresentationFormat>
  <Paragraphs>74</Paragraphs>
  <Slides>14</Slides>
  <Notes>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vt:i4>
      </vt:variant>
    </vt:vector>
  </HeadingPairs>
  <TitlesOfParts>
    <vt:vector size="20" baseType="lpstr">
      <vt:lpstr>Arial</vt:lpstr>
      <vt:lpstr>Calibri</vt:lpstr>
      <vt:lpstr>Trebuchet MS</vt:lpstr>
      <vt:lpstr>Wingdings</vt:lpstr>
      <vt:lpstr>Wingdings 3</vt:lpstr>
      <vt:lpstr>Όψη</vt:lpstr>
      <vt:lpstr>Αγωγή του ψηφιακού πολίτη και εκπαιδευτική κοινότητα –  Παρουσίαση του Προγράμματος Safer Internet της Ευρωπαϊκής Επιτροπής</vt:lpstr>
      <vt:lpstr>ΠΡΟΓΡΑΜΜΑ «ΑΡΙΑΔΝΗ»</vt:lpstr>
      <vt:lpstr>Το Ελληνικό Κέντρο Ασφαλούς Διαδικτύου και η Εκστρατεία Safer Internet της Ε.Ε. </vt:lpstr>
      <vt:lpstr>Σύσταση και Πρόγραμμα Δράσης</vt:lpstr>
      <vt:lpstr>Πανευρωπαϊκό δίκτυο Πληροφόρησης και Εκπαίδευσης</vt:lpstr>
      <vt:lpstr>Πρόγραμμα Δράσης</vt:lpstr>
      <vt:lpstr>Έρευνα σε εκπαιδευτικούς</vt:lpstr>
      <vt:lpstr>Εθνικά Κέντρα Ασφαλούς Διαδικτύου</vt:lpstr>
      <vt:lpstr>Το Ελληνικό Κέντρο Ασφαλούς Διαδικτύου αποτελείται από τρεις άξονες δράσης: </vt:lpstr>
      <vt:lpstr>Δράση ενημέρωσης και επαγρύπνησης Saferinternet.gr </vt:lpstr>
      <vt:lpstr>Παρουσίαση του PowerPoint</vt:lpstr>
      <vt:lpstr>Η ανοιχτή γραμμή καταγγελιών SafeLine </vt:lpstr>
      <vt:lpstr>Η ανοιχτή γραμμή καταγγελιών SafeLine</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Olga Vlachou</dc:creator>
  <cp:lastModifiedBy>Olga Vlachou</cp:lastModifiedBy>
  <cp:revision>34</cp:revision>
  <dcterms:created xsi:type="dcterms:W3CDTF">2015-02-15T21:24:26Z</dcterms:created>
  <dcterms:modified xsi:type="dcterms:W3CDTF">2015-03-13T15:17:24Z</dcterms:modified>
</cp:coreProperties>
</file>