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77050" cy="10001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82079" autoAdjust="0"/>
  </p:normalViewPr>
  <p:slideViewPr>
    <p:cSldViewPr>
      <p:cViewPr varScale="1">
        <p:scale>
          <a:sx n="91" d="100"/>
          <a:sy n="91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BBE21E-351D-473E-A03B-D0FE5F076CD6}" type="datetimeFigureOut">
              <a:rPr lang="el-GR" smtClean="0"/>
              <a:pPr/>
              <a:t>13/05/2015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3672E6-EF73-415A-8D16-12608E84E02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ΜΠΕΛΛΕΝΕΙΟ ΓΥΜΝΑΣΙΟ ΛΕΡΟΥ Σχ. Έτος</a:t>
            </a:r>
            <a:r>
              <a:rPr lang="en-US" sz="3200" dirty="0" smtClean="0"/>
              <a:t>:2014-15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48224"/>
          </a:xfrm>
        </p:spPr>
        <p:txBody>
          <a:bodyPr>
            <a:normAutofit fontScale="77500" lnSpcReduction="20000"/>
          </a:bodyPr>
          <a:lstStyle/>
          <a:p>
            <a:endParaRPr lang="el-G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ΣΧΟΛΙΚΗ &amp; ΚΟΙΝΩΝΙΚΗ ΖΩΗ</a:t>
            </a:r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ΓΝΩΡΙΖΩ ΤΟΝ ΕΑΥΤΟ ΜΟΥ </a:t>
            </a:r>
          </a:p>
          <a:p>
            <a:endParaRPr lang="el-G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l-GR" sz="1800" b="1" dirty="0" smtClean="0">
                <a:solidFill>
                  <a:srgbClr val="C00000"/>
                </a:solidFill>
                <a:latin typeface="Arial Black" pitchFamily="34" charset="0"/>
              </a:rPr>
              <a:t>ΟΜΑΔΑ ΕΡΓΑΣΙΑΣ</a:t>
            </a:r>
            <a:r>
              <a:rPr lang="en-US" sz="1800" b="1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  <a:endParaRPr lang="el-GR" sz="18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8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el-GR" sz="18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ΚΛΕΙΔΩΝΙΑΡΗ ΔΕΣΠΟΙΝΑ</a:t>
            </a:r>
          </a:p>
          <a:p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ΚΑΡΑΝΤΑΝΗ ΜΕΛΙΝΑ</a:t>
            </a:r>
          </a:p>
          <a:p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ΑΘΑΝΑΣΙΟΥ ΠΑΝΟΡΜΙΤΗΣ</a:t>
            </a:r>
          </a:p>
          <a:p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ΚΑΣΤΗΣ ΜΙΧΑΛΗΣ</a:t>
            </a:r>
          </a:p>
          <a:p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ΔΡΑΚΟΣ </a:t>
            </a:r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ΣΤΥΛΙΑΝΟΣ</a:t>
            </a:r>
            <a:endParaRPr lang="en-US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Υπεύθυνη Καθηγήτρια</a:t>
            </a:r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el-GR" sz="1800" b="1" dirty="0" smtClean="0">
                <a:solidFill>
                  <a:schemeClr val="tx1"/>
                </a:solidFill>
                <a:latin typeface="Arial Black" pitchFamily="34" charset="0"/>
              </a:rPr>
              <a:t>ΜΥΛΩΝΑ ΛΕΒΑΝΤΑ</a:t>
            </a:r>
            <a:endParaRPr lang="el-G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l-G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l-GR" sz="1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Ποια μέταλλα είναι απαραίτητα για τον οργανισμό μας?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1</a:t>
            </a:r>
            <a:r>
              <a:rPr lang="el-GR" b="1" baseline="30000" dirty="0" smtClean="0"/>
              <a:t>η</a:t>
            </a:r>
            <a:r>
              <a:rPr lang="el-GR" b="1" dirty="0" smtClean="0"/>
              <a:t> = ασβέστιο </a:t>
            </a:r>
          </a:p>
          <a:p>
            <a:r>
              <a:rPr lang="el-GR" b="1" dirty="0" smtClean="0"/>
              <a:t>2</a:t>
            </a:r>
            <a:r>
              <a:rPr lang="el-GR" b="1" baseline="30000" dirty="0" smtClean="0"/>
              <a:t>η</a:t>
            </a:r>
            <a:r>
              <a:rPr lang="el-GR" b="1" dirty="0" smtClean="0"/>
              <a:t> = σίδηρο </a:t>
            </a:r>
          </a:p>
          <a:p>
            <a:r>
              <a:rPr lang="el-GR" b="1" dirty="0" smtClean="0"/>
              <a:t>3</a:t>
            </a:r>
            <a:r>
              <a:rPr lang="el-GR" b="1" baseline="30000" dirty="0" smtClean="0"/>
              <a:t>η</a:t>
            </a:r>
            <a:r>
              <a:rPr lang="el-GR" b="1" dirty="0" smtClean="0"/>
              <a:t> = </a:t>
            </a:r>
            <a:r>
              <a:rPr lang="el-GR" b="1" dirty="0" err="1" smtClean="0"/>
              <a:t>στόριο</a:t>
            </a:r>
            <a:r>
              <a:rPr lang="el-GR" b="1" dirty="0" smtClean="0"/>
              <a:t> </a:t>
            </a:r>
            <a:endParaRPr lang="el-GR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Παχυσαρκία.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600" b="1" dirty="0" smtClean="0"/>
              <a:t>Παχυσαρκία είναι η πάθηση που προκαλείται από υπερβολική  συσσώρευση λίπους στο σώμα. Η παχυσαρκία αυξάνει  τις πιθανότητες απόκτησης διάφορων ασθενειών όπως</a:t>
            </a:r>
          </a:p>
          <a:p>
            <a:r>
              <a:rPr lang="el-GR" sz="2600" b="1" dirty="0" smtClean="0"/>
              <a:t>Διαβήτη </a:t>
            </a:r>
          </a:p>
          <a:p>
            <a:r>
              <a:rPr lang="el-GR" sz="2600" b="1" dirty="0" smtClean="0"/>
              <a:t>Αποφρακτική άπνοια ύπνου </a:t>
            </a:r>
          </a:p>
          <a:p>
            <a:r>
              <a:rPr lang="el-GR" sz="2600" b="1" dirty="0" smtClean="0"/>
              <a:t>Καρδιαγγειακές παθήσεις</a:t>
            </a:r>
          </a:p>
          <a:p>
            <a:r>
              <a:rPr lang="el-GR" sz="2600" b="1" dirty="0" smtClean="0"/>
              <a:t>Ορισμένα είδη καρκίνου – και άσθμα.</a:t>
            </a:r>
          </a:p>
          <a:p>
            <a:pPr algn="just"/>
            <a:r>
              <a:rPr lang="el-GR" sz="2600" b="1" dirty="0" smtClean="0"/>
              <a:t>Η διατροφή και  η σωματική άσκηση αποτελούν την βάση για την αντιμετώπιση της παχυσαρκίας</a:t>
            </a:r>
            <a:r>
              <a:rPr lang="el-GR" sz="1600" dirty="0" smtClean="0"/>
              <a:t>.</a:t>
            </a:r>
            <a:endParaRPr lang="el-GR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Από τι εξαρτάται η ποσότητα τροφής στον άνθρωπο?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Εξαρτάται από το φύλο – την ηλικία – το ύψος και τις δραστηριότητες του , δηλαδή χρειαζόμαστε ενέργεια.</a:t>
            </a:r>
            <a:endParaRPr lang="el-GR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σημαίνει ισορροπημένη διατροφή?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5400" b="1" dirty="0" smtClean="0"/>
              <a:t>Να καταναλώνουμε ποικιλία τροφών .</a:t>
            </a:r>
            <a:endParaRPr lang="el-GR" sz="5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1=</a:t>
            </a:r>
            <a:r>
              <a:rPr lang="en-US" dirty="0" smtClean="0"/>
              <a:t>www.diatrofi.gr</a:t>
            </a:r>
            <a:endParaRPr lang="el-GR" dirty="0" smtClean="0"/>
          </a:p>
          <a:p>
            <a:r>
              <a:rPr lang="el-GR" dirty="0" smtClean="0"/>
              <a:t>2 =κατηγορίες τροφών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sz="4000" b="1" dirty="0" smtClean="0">
                <a:solidFill>
                  <a:schemeClr val="accent4">
                    <a:lumMod val="50000"/>
                  </a:schemeClr>
                </a:solidFill>
              </a:rPr>
              <a:t>Ε υ χ α ρ ι σ τ ώ .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Κατηγορίες τροφών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/>
              <a:t> =πατάτα- δημητριακά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/>
              <a:t> =φρούτα -εσπεριδοειδή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3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/>
              <a:t> =λαχανικά – βιταμίνες α-β-</a:t>
            </a:r>
            <a:r>
              <a:rPr lang="en-US" b="1" dirty="0" smtClean="0"/>
              <a:t>c</a:t>
            </a:r>
            <a:endParaRPr lang="el-GR" b="1" dirty="0" smtClean="0"/>
          </a:p>
          <a:p>
            <a:r>
              <a:rPr lang="el-GR" b="1" dirty="0" smtClean="0">
                <a:solidFill>
                  <a:srgbClr val="FF0000"/>
                </a:solidFill>
              </a:rPr>
              <a:t>4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/>
              <a:t>=κρέας –όσπρια- ψάρι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5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/>
              <a:t> =γαλακτοκομικά- τυρί – γιαούρτι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6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/>
              <a:t> =γλυκά- λίπη – μαγιονέζα –ελαιόλαδο - λάδι</a:t>
            </a:r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Διατροφική πυραμίδα</a:t>
            </a:r>
            <a:endParaRPr lang="el-GR" dirty="0"/>
          </a:p>
        </p:txBody>
      </p:sp>
      <p:pic>
        <p:nvPicPr>
          <p:cNvPr id="5123" name="Picture 3" descr="C:\Users\Despoina\Pictures\jpgmediteranean_di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231" y="530225"/>
            <a:ext cx="4487576" cy="4187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poina\Pictures\black-and-white-food-cir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528638"/>
            <a:ext cx="5715000" cy="58007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θρεπτικές ουσίες.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1</a:t>
            </a:r>
            <a:r>
              <a:rPr lang="el-GR" b="1" baseline="30000" dirty="0" smtClean="0"/>
              <a:t>η</a:t>
            </a:r>
            <a:r>
              <a:rPr lang="el-GR" b="1" dirty="0" smtClean="0"/>
              <a:t> = πρωτεΐνες</a:t>
            </a:r>
          </a:p>
          <a:p>
            <a:r>
              <a:rPr lang="el-GR" b="1" dirty="0" smtClean="0"/>
              <a:t>2</a:t>
            </a:r>
            <a:r>
              <a:rPr lang="el-GR" b="1" baseline="30000" dirty="0" smtClean="0"/>
              <a:t>η</a:t>
            </a:r>
            <a:r>
              <a:rPr lang="el-GR" b="1" dirty="0" smtClean="0"/>
              <a:t> = υδατάνθρακες</a:t>
            </a:r>
          </a:p>
          <a:p>
            <a:r>
              <a:rPr lang="el-GR" b="1" dirty="0" smtClean="0"/>
              <a:t>3</a:t>
            </a:r>
            <a:r>
              <a:rPr lang="el-GR" b="1" baseline="30000" dirty="0" smtClean="0"/>
              <a:t>η</a:t>
            </a:r>
            <a:r>
              <a:rPr lang="el-GR" b="1" dirty="0" smtClean="0"/>
              <a:t> = λίπη</a:t>
            </a:r>
          </a:p>
          <a:p>
            <a:r>
              <a:rPr lang="el-GR" b="1" dirty="0" smtClean="0"/>
              <a:t>4</a:t>
            </a:r>
            <a:r>
              <a:rPr lang="el-GR" b="1" baseline="30000" dirty="0" smtClean="0"/>
              <a:t>η</a:t>
            </a:r>
            <a:r>
              <a:rPr lang="el-GR" b="1" dirty="0" smtClean="0"/>
              <a:t> = νερό </a:t>
            </a:r>
          </a:p>
          <a:p>
            <a:r>
              <a:rPr lang="el-GR" b="1" dirty="0" smtClean="0"/>
              <a:t>5</a:t>
            </a:r>
            <a:r>
              <a:rPr lang="el-GR" b="1" baseline="30000" dirty="0" smtClean="0"/>
              <a:t>η</a:t>
            </a:r>
            <a:r>
              <a:rPr lang="el-GR" b="1" dirty="0" smtClean="0"/>
              <a:t> = μέταλλα</a:t>
            </a:r>
          </a:p>
          <a:p>
            <a:r>
              <a:rPr lang="el-GR" b="1" dirty="0" smtClean="0"/>
              <a:t>6</a:t>
            </a:r>
            <a:r>
              <a:rPr lang="el-GR" b="1" baseline="30000" dirty="0" smtClean="0"/>
              <a:t>η</a:t>
            </a:r>
            <a:r>
              <a:rPr lang="el-GR" b="1" dirty="0" smtClean="0"/>
              <a:t> = βιταμίνες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spoina\Pictures\-1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4879"/>
            <a:ext cx="7920880" cy="61704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Τροφές πλούσιες σε-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3"/>
                <a:gridCol w="1636713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πρωτεΐνες</a:t>
                      </a:r>
                      <a:endParaRPr lang="el-GR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υδατάνθρακες</a:t>
                      </a:r>
                      <a:endParaRPr lang="el-GR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Λίπη </a:t>
                      </a:r>
                      <a:endParaRPr lang="el-GR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βιταμίνες</a:t>
                      </a:r>
                      <a:endParaRPr lang="el-GR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μέταλλα</a:t>
                      </a:r>
                      <a:endParaRPr lang="el-GR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Κρέας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Μέλι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Τυρί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Λεμόνι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καρύδια</a:t>
                      </a:r>
                      <a:endParaRPr lang="el-GR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Αυγό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Ζάχαρη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φέτα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Πορτοκάλι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αμύγδαλα</a:t>
                      </a:r>
                      <a:endParaRPr lang="el-GR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Ψάρι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σοκολάτα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γάλα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err="1" smtClean="0"/>
                        <a:t>λάχανικά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ροδάκινα</a:t>
                      </a:r>
                      <a:endParaRPr lang="el-GR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el-GR" b="1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φρυγανιές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Κασέρι </a:t>
                      </a:r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σημαίνει θρεπτική ουσία?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b="1" dirty="0" smtClean="0"/>
              <a:t>Τα θρεπτικά συστατικά είναι ουσίες που είναι απαραίτητες για την ανάπτυξη και την λειτουργία ενός οργανισμού. οι χημικές ουσίες οι οποίες είναι απαραίτητες στους ζωντανούς οργανισμούς χωρίζονται σε 2 κατηγορίες –</a:t>
            </a:r>
          </a:p>
          <a:p>
            <a:pPr algn="just"/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Τα μακροθρεπτικά</a:t>
            </a:r>
          </a:p>
          <a:p>
            <a:pPr algn="just"/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Τα μικροθρεπτικά</a:t>
            </a:r>
            <a:endParaRPr lang="el-GR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Βιταμίνες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229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Βιταμίνη 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Βιταμίνη β1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Βιταμίνη </a:t>
                      </a:r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Βιταμίνη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d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καρότα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Κρέας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Εσπεριδοειδή πράσινα λαχανικά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Συκώτι ψαριού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γάλα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όσπρια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τομάτες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ιχθυέλαια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αυγά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Αναποφλοίωτα δημητριακά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γάλα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Συκώτι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αυγά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317</Words>
  <Application>Microsoft Office PowerPoint</Application>
  <PresentationFormat>Προβολή στην οθόνη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Άποψη</vt:lpstr>
      <vt:lpstr>ΜΠΕΛΛΕΝΕΙΟ ΓΥΜΝΑΣΙΟ ΛΕΡΟΥ Σχ. Έτος:2014-15</vt:lpstr>
      <vt:lpstr>Κατηγορίες τροφών </vt:lpstr>
      <vt:lpstr>Διατροφική πυραμίδα</vt:lpstr>
      <vt:lpstr>Διαφάνεια 4</vt:lpstr>
      <vt:lpstr>Οι θρεπτικές ουσίες.</vt:lpstr>
      <vt:lpstr>Διαφάνεια 6</vt:lpstr>
      <vt:lpstr>Τροφές πλούσιες σε-</vt:lpstr>
      <vt:lpstr>Τι σημαίνει θρεπτική ουσία?</vt:lpstr>
      <vt:lpstr>Βιταμίνες </vt:lpstr>
      <vt:lpstr>Ποια μέταλλα είναι απαραίτητα για τον οργανισμό μας?</vt:lpstr>
      <vt:lpstr>Παχυσαρκία.</vt:lpstr>
      <vt:lpstr>Από τι εξαρτάται η ποσότητα τροφής στον άνθρωπο?</vt:lpstr>
      <vt:lpstr>Τι σημαίνει ισορροπημένη διατροφή?</vt:lpstr>
      <vt:lpstr>Πηγές.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Σωστή και υγιεινή διατροφή .</dc:title>
  <dc:creator>Despoina Klidoniari</dc:creator>
  <cp:lastModifiedBy>User</cp:lastModifiedBy>
  <cp:revision>20</cp:revision>
  <dcterms:created xsi:type="dcterms:W3CDTF">2015-04-28T16:24:44Z</dcterms:created>
  <dcterms:modified xsi:type="dcterms:W3CDTF">2015-05-13T09:41:44Z</dcterms:modified>
</cp:coreProperties>
</file>